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7" r:id="rId2"/>
    <p:sldId id="306" r:id="rId3"/>
    <p:sldId id="307" r:id="rId4"/>
    <p:sldId id="277" r:id="rId5"/>
    <p:sldId id="259" r:id="rId6"/>
    <p:sldId id="272" r:id="rId7"/>
    <p:sldId id="278" r:id="rId8"/>
    <p:sldId id="260" r:id="rId9"/>
    <p:sldId id="279" r:id="rId10"/>
    <p:sldId id="282" r:id="rId11"/>
    <p:sldId id="308" r:id="rId12"/>
    <p:sldId id="283" r:id="rId13"/>
    <p:sldId id="284" r:id="rId14"/>
    <p:sldId id="285" r:id="rId15"/>
    <p:sldId id="286" r:id="rId16"/>
    <p:sldId id="287" r:id="rId17"/>
    <p:sldId id="274" r:id="rId18"/>
    <p:sldId id="309" r:id="rId19"/>
    <p:sldId id="291" r:id="rId20"/>
    <p:sldId id="292" r:id="rId21"/>
    <p:sldId id="293" r:id="rId22"/>
    <p:sldId id="294" r:id="rId23"/>
    <p:sldId id="310" r:id="rId24"/>
    <p:sldId id="296" r:id="rId25"/>
    <p:sldId id="298" r:id="rId26"/>
    <p:sldId id="297" r:id="rId27"/>
    <p:sldId id="311" r:id="rId28"/>
    <p:sldId id="300" r:id="rId29"/>
    <p:sldId id="305" r:id="rId30"/>
    <p:sldId id="301" r:id="rId31"/>
    <p:sldId id="302" r:id="rId32"/>
    <p:sldId id="303"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DC76D0F-FC5C-754D-BCB0-B14A2A870327}" v="286" dt="2025-06-26T09:28:55.2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4" autoAdjust="0"/>
    <p:restoredTop sz="95680"/>
  </p:normalViewPr>
  <p:slideViewPr>
    <p:cSldViewPr snapToGrid="0">
      <p:cViewPr>
        <p:scale>
          <a:sx n="112" d="100"/>
          <a:sy n="112" d="100"/>
        </p:scale>
        <p:origin x="328"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C:\Users\efullmer\Downloads\table.csv"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table!$B$17:$B$26</c:f>
              <c:numCache>
                <c:formatCode>General</c:formatCode>
                <c:ptCount val="10"/>
                <c:pt idx="0">
                  <c:v>1000</c:v>
                </c:pt>
                <c:pt idx="1">
                  <c:v>2000</c:v>
                </c:pt>
                <c:pt idx="2">
                  <c:v>3000</c:v>
                </c:pt>
                <c:pt idx="3">
                  <c:v>4000</c:v>
                </c:pt>
                <c:pt idx="4">
                  <c:v>5000</c:v>
                </c:pt>
                <c:pt idx="5">
                  <c:v>6000</c:v>
                </c:pt>
                <c:pt idx="6">
                  <c:v>7000</c:v>
                </c:pt>
                <c:pt idx="7">
                  <c:v>8000</c:v>
                </c:pt>
                <c:pt idx="8">
                  <c:v>9000</c:v>
                </c:pt>
                <c:pt idx="9">
                  <c:v>10000</c:v>
                </c:pt>
              </c:numCache>
            </c:numRef>
          </c:xVal>
          <c:yVal>
            <c:numRef>
              <c:f>table!$D$17:$D$26</c:f>
              <c:numCache>
                <c:formatCode>0.000</c:formatCode>
                <c:ptCount val="10"/>
                <c:pt idx="0">
                  <c:v>0.30267435627057504</c:v>
                </c:pt>
                <c:pt idx="1">
                  <c:v>1.2106974250823002</c:v>
                </c:pt>
                <c:pt idx="2">
                  <c:v>2.7240692517571699</c:v>
                </c:pt>
                <c:pt idx="3">
                  <c:v>4.8427897003292006</c:v>
                </c:pt>
                <c:pt idx="4">
                  <c:v>7.5668589628903593</c:v>
                </c:pt>
                <c:pt idx="5" formatCode="0.00">
                  <c:v>10.896277007028701</c:v>
                </c:pt>
                <c:pt idx="6" formatCode="0.00">
                  <c:v>14.831043589239201</c:v>
                </c:pt>
                <c:pt idx="7" formatCode="0.00">
                  <c:v>19.371158801316803</c:v>
                </c:pt>
                <c:pt idx="8" formatCode="0.00">
                  <c:v>24.516622922883901</c:v>
                </c:pt>
                <c:pt idx="9" formatCode="0.00">
                  <c:v>30.267435851561402</c:v>
                </c:pt>
              </c:numCache>
            </c:numRef>
          </c:yVal>
          <c:smooth val="0"/>
          <c:extLst>
            <c:ext xmlns:c16="http://schemas.microsoft.com/office/drawing/2014/chart" uri="{C3380CC4-5D6E-409C-BE32-E72D297353CC}">
              <c16:uniqueId val="{00000000-E9E5-4903-8B57-862E99075239}"/>
            </c:ext>
          </c:extLst>
        </c:ser>
        <c:dLbls>
          <c:showLegendKey val="0"/>
          <c:showVal val="0"/>
          <c:showCatName val="0"/>
          <c:showSerName val="0"/>
          <c:showPercent val="0"/>
          <c:showBubbleSize val="0"/>
        </c:dLbls>
        <c:axId val="1263859023"/>
        <c:axId val="1742101024"/>
      </c:scatterChart>
      <c:valAx>
        <c:axId val="1263859023"/>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RPM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42101024"/>
        <c:crosses val="autoZero"/>
        <c:crossBetween val="midCat"/>
      </c:valAx>
      <c:valAx>
        <c:axId val="174210102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Maximum Von Mises Stress (MPa)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6385902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B68F6B-8215-410B-A42B-8DB1DE7A3C2B}"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24220C5E-1B1A-4A6E-856E-A2593AB885BF}">
      <dgm:prSet/>
      <dgm:spPr/>
      <dgm:t>
        <a:bodyPr/>
        <a:lstStyle/>
        <a:p>
          <a:r>
            <a:rPr lang="en-US" dirty="0"/>
            <a:t>1.	433.95 Hz</a:t>
          </a:r>
        </a:p>
      </dgm:t>
    </dgm:pt>
    <dgm:pt modelId="{225F2AB3-BA9D-43F5-8464-EA54BB24832F}" type="parTrans" cxnId="{39975283-6874-418E-82C5-AEDB308DD114}">
      <dgm:prSet/>
      <dgm:spPr/>
      <dgm:t>
        <a:bodyPr/>
        <a:lstStyle/>
        <a:p>
          <a:endParaRPr lang="en-US"/>
        </a:p>
      </dgm:t>
    </dgm:pt>
    <dgm:pt modelId="{354A0376-4FA0-4B95-8A9D-0E865DC5DBA3}" type="sibTrans" cxnId="{39975283-6874-418E-82C5-AEDB308DD114}">
      <dgm:prSet/>
      <dgm:spPr/>
      <dgm:t>
        <a:bodyPr/>
        <a:lstStyle/>
        <a:p>
          <a:endParaRPr lang="en-US"/>
        </a:p>
      </dgm:t>
    </dgm:pt>
    <dgm:pt modelId="{F7B005A7-E41F-45C7-A4CB-96CB14CF44CA}">
      <dgm:prSet/>
      <dgm:spPr/>
      <dgm:t>
        <a:bodyPr/>
        <a:lstStyle/>
        <a:p>
          <a:r>
            <a:rPr lang="en-US" dirty="0"/>
            <a:t>2.	1070.6 Hz</a:t>
          </a:r>
        </a:p>
      </dgm:t>
    </dgm:pt>
    <dgm:pt modelId="{C0B70992-3CB7-4571-AE0E-83E4E0C78860}" type="parTrans" cxnId="{EDE183F7-645F-4C16-9BD9-2864F50C0D56}">
      <dgm:prSet/>
      <dgm:spPr/>
      <dgm:t>
        <a:bodyPr/>
        <a:lstStyle/>
        <a:p>
          <a:endParaRPr lang="en-US"/>
        </a:p>
      </dgm:t>
    </dgm:pt>
    <dgm:pt modelId="{72445192-92E8-42FC-9245-9D0C0611B8A0}" type="sibTrans" cxnId="{EDE183F7-645F-4C16-9BD9-2864F50C0D56}">
      <dgm:prSet/>
      <dgm:spPr/>
      <dgm:t>
        <a:bodyPr/>
        <a:lstStyle/>
        <a:p>
          <a:endParaRPr lang="en-US"/>
        </a:p>
      </dgm:t>
    </dgm:pt>
    <dgm:pt modelId="{A977F76D-AD36-475E-B84C-48D21D9F5FEB}">
      <dgm:prSet/>
      <dgm:spPr/>
      <dgm:t>
        <a:bodyPr/>
        <a:lstStyle/>
        <a:p>
          <a:r>
            <a:rPr lang="en-US" dirty="0"/>
            <a:t>3.	1070.7 Hz</a:t>
          </a:r>
        </a:p>
      </dgm:t>
    </dgm:pt>
    <dgm:pt modelId="{46859A8C-448A-42C7-81E9-4179899E5C60}" type="parTrans" cxnId="{53B8D01D-9B63-4D8D-9C51-42D0D0066C71}">
      <dgm:prSet/>
      <dgm:spPr/>
      <dgm:t>
        <a:bodyPr/>
        <a:lstStyle/>
        <a:p>
          <a:endParaRPr lang="en-US"/>
        </a:p>
      </dgm:t>
    </dgm:pt>
    <dgm:pt modelId="{04E1A27E-0873-4376-BB50-A9C32392BD6F}" type="sibTrans" cxnId="{53B8D01D-9B63-4D8D-9C51-42D0D0066C71}">
      <dgm:prSet/>
      <dgm:spPr/>
      <dgm:t>
        <a:bodyPr/>
        <a:lstStyle/>
        <a:p>
          <a:endParaRPr lang="en-US"/>
        </a:p>
      </dgm:t>
    </dgm:pt>
    <dgm:pt modelId="{4D40E5F8-405A-4050-95D7-126C192E491D}">
      <dgm:prSet/>
      <dgm:spPr/>
      <dgm:t>
        <a:bodyPr/>
        <a:lstStyle/>
        <a:p>
          <a:r>
            <a:rPr lang="en-US" dirty="0"/>
            <a:t>4.	1262.8 Hz</a:t>
          </a:r>
        </a:p>
      </dgm:t>
    </dgm:pt>
    <dgm:pt modelId="{C61E7F7D-8E2A-4971-AD9D-D0766CA17DE2}" type="parTrans" cxnId="{0D99A756-7D99-4AC3-BFFF-254B2ADD6849}">
      <dgm:prSet/>
      <dgm:spPr/>
      <dgm:t>
        <a:bodyPr/>
        <a:lstStyle/>
        <a:p>
          <a:endParaRPr lang="en-US"/>
        </a:p>
      </dgm:t>
    </dgm:pt>
    <dgm:pt modelId="{1DA993F4-45F7-4754-A2FC-3221C51A0B50}" type="sibTrans" cxnId="{0D99A756-7D99-4AC3-BFFF-254B2ADD6849}">
      <dgm:prSet/>
      <dgm:spPr/>
      <dgm:t>
        <a:bodyPr/>
        <a:lstStyle/>
        <a:p>
          <a:endParaRPr lang="en-US"/>
        </a:p>
      </dgm:t>
    </dgm:pt>
    <dgm:pt modelId="{871DC661-BAAB-4710-BF4E-7A017D0733C8}">
      <dgm:prSet/>
      <dgm:spPr/>
      <dgm:t>
        <a:bodyPr/>
        <a:lstStyle/>
        <a:p>
          <a:r>
            <a:rPr lang="en-US" dirty="0"/>
            <a:t>5.	1263. Hz</a:t>
          </a:r>
        </a:p>
      </dgm:t>
    </dgm:pt>
    <dgm:pt modelId="{142C41A2-A09D-4821-BB5D-EE54CF59334F}" type="parTrans" cxnId="{EA32BA14-3AEB-4273-B000-47C1189D20CB}">
      <dgm:prSet/>
      <dgm:spPr/>
      <dgm:t>
        <a:bodyPr/>
        <a:lstStyle/>
        <a:p>
          <a:endParaRPr lang="en-US"/>
        </a:p>
      </dgm:t>
    </dgm:pt>
    <dgm:pt modelId="{E9D4A592-F87E-43CF-A961-75E5585BA157}" type="sibTrans" cxnId="{EA32BA14-3AEB-4273-B000-47C1189D20CB}">
      <dgm:prSet/>
      <dgm:spPr/>
      <dgm:t>
        <a:bodyPr/>
        <a:lstStyle/>
        <a:p>
          <a:endParaRPr lang="en-US"/>
        </a:p>
      </dgm:t>
    </dgm:pt>
    <dgm:pt modelId="{F6DAE6FB-B030-45EF-AC4F-E1CCFF809FCF}">
      <dgm:prSet/>
      <dgm:spPr/>
      <dgm:t>
        <a:bodyPr/>
        <a:lstStyle/>
        <a:p>
          <a:r>
            <a:rPr lang="en-US" dirty="0"/>
            <a:t>6.	1366.1 Hz</a:t>
          </a:r>
        </a:p>
      </dgm:t>
    </dgm:pt>
    <dgm:pt modelId="{8CDF3C8F-5D20-4CD4-BF34-37F03C6BFE27}" type="parTrans" cxnId="{9A975958-B1C7-4E39-B6F4-C7385278F0A3}">
      <dgm:prSet/>
      <dgm:spPr/>
      <dgm:t>
        <a:bodyPr/>
        <a:lstStyle/>
        <a:p>
          <a:endParaRPr lang="en-US"/>
        </a:p>
      </dgm:t>
    </dgm:pt>
    <dgm:pt modelId="{9B78713C-8974-4C89-A942-AD272C2687D3}" type="sibTrans" cxnId="{9A975958-B1C7-4E39-B6F4-C7385278F0A3}">
      <dgm:prSet/>
      <dgm:spPr/>
      <dgm:t>
        <a:bodyPr/>
        <a:lstStyle/>
        <a:p>
          <a:endParaRPr lang="en-US"/>
        </a:p>
      </dgm:t>
    </dgm:pt>
    <dgm:pt modelId="{0DCE3F34-9013-43B4-BFAC-C85F4ACFFF0B}" type="pres">
      <dgm:prSet presAssocID="{BCB68F6B-8215-410B-A42B-8DB1DE7A3C2B}" presName="linear" presStyleCnt="0">
        <dgm:presLayoutVars>
          <dgm:animLvl val="lvl"/>
          <dgm:resizeHandles val="exact"/>
        </dgm:presLayoutVars>
      </dgm:prSet>
      <dgm:spPr/>
    </dgm:pt>
    <dgm:pt modelId="{A5EE96DB-1D14-4174-8817-8C13DED89EBF}" type="pres">
      <dgm:prSet presAssocID="{24220C5E-1B1A-4A6E-856E-A2593AB885BF}" presName="parentText" presStyleLbl="node1" presStyleIdx="0" presStyleCnt="6">
        <dgm:presLayoutVars>
          <dgm:chMax val="0"/>
          <dgm:bulletEnabled val="1"/>
        </dgm:presLayoutVars>
      </dgm:prSet>
      <dgm:spPr/>
    </dgm:pt>
    <dgm:pt modelId="{9FA3AE8E-4249-4BDF-A2F0-04D85BE22CF9}" type="pres">
      <dgm:prSet presAssocID="{354A0376-4FA0-4B95-8A9D-0E865DC5DBA3}" presName="spacer" presStyleCnt="0"/>
      <dgm:spPr/>
    </dgm:pt>
    <dgm:pt modelId="{523BB10A-7502-4CF7-98B3-7AA2DFC64AF2}" type="pres">
      <dgm:prSet presAssocID="{F7B005A7-E41F-45C7-A4CB-96CB14CF44CA}" presName="parentText" presStyleLbl="node1" presStyleIdx="1" presStyleCnt="6">
        <dgm:presLayoutVars>
          <dgm:chMax val="0"/>
          <dgm:bulletEnabled val="1"/>
        </dgm:presLayoutVars>
      </dgm:prSet>
      <dgm:spPr/>
    </dgm:pt>
    <dgm:pt modelId="{E3B5F27B-81CC-46C9-924B-EE194D358EF1}" type="pres">
      <dgm:prSet presAssocID="{72445192-92E8-42FC-9245-9D0C0611B8A0}" presName="spacer" presStyleCnt="0"/>
      <dgm:spPr/>
    </dgm:pt>
    <dgm:pt modelId="{D019FC05-C321-4564-A0EA-EE4A5D388B99}" type="pres">
      <dgm:prSet presAssocID="{A977F76D-AD36-475E-B84C-48D21D9F5FEB}" presName="parentText" presStyleLbl="node1" presStyleIdx="2" presStyleCnt="6">
        <dgm:presLayoutVars>
          <dgm:chMax val="0"/>
          <dgm:bulletEnabled val="1"/>
        </dgm:presLayoutVars>
      </dgm:prSet>
      <dgm:spPr/>
    </dgm:pt>
    <dgm:pt modelId="{C8E4BE53-C4F9-4335-90BB-CBBC0F734C0C}" type="pres">
      <dgm:prSet presAssocID="{04E1A27E-0873-4376-BB50-A9C32392BD6F}" presName="spacer" presStyleCnt="0"/>
      <dgm:spPr/>
    </dgm:pt>
    <dgm:pt modelId="{A6F357F0-5046-4267-B1E0-2A677D6E47F8}" type="pres">
      <dgm:prSet presAssocID="{4D40E5F8-405A-4050-95D7-126C192E491D}" presName="parentText" presStyleLbl="node1" presStyleIdx="3" presStyleCnt="6">
        <dgm:presLayoutVars>
          <dgm:chMax val="0"/>
          <dgm:bulletEnabled val="1"/>
        </dgm:presLayoutVars>
      </dgm:prSet>
      <dgm:spPr/>
    </dgm:pt>
    <dgm:pt modelId="{B5F01F8D-5752-49A9-BAFB-F706446EA03F}" type="pres">
      <dgm:prSet presAssocID="{1DA993F4-45F7-4754-A2FC-3221C51A0B50}" presName="spacer" presStyleCnt="0"/>
      <dgm:spPr/>
    </dgm:pt>
    <dgm:pt modelId="{2BCB9E80-7EA7-4668-A5D7-5E4F54C36FC7}" type="pres">
      <dgm:prSet presAssocID="{871DC661-BAAB-4710-BF4E-7A017D0733C8}" presName="parentText" presStyleLbl="node1" presStyleIdx="4" presStyleCnt="6">
        <dgm:presLayoutVars>
          <dgm:chMax val="0"/>
          <dgm:bulletEnabled val="1"/>
        </dgm:presLayoutVars>
      </dgm:prSet>
      <dgm:spPr/>
    </dgm:pt>
    <dgm:pt modelId="{E3FDB71B-0F93-495C-BAE0-7753C64F4044}" type="pres">
      <dgm:prSet presAssocID="{E9D4A592-F87E-43CF-A961-75E5585BA157}" presName="spacer" presStyleCnt="0"/>
      <dgm:spPr/>
    </dgm:pt>
    <dgm:pt modelId="{EED05BEF-8F73-4512-8F01-78631EFAA3F2}" type="pres">
      <dgm:prSet presAssocID="{F6DAE6FB-B030-45EF-AC4F-E1CCFF809FCF}" presName="parentText" presStyleLbl="node1" presStyleIdx="5" presStyleCnt="6">
        <dgm:presLayoutVars>
          <dgm:chMax val="0"/>
          <dgm:bulletEnabled val="1"/>
        </dgm:presLayoutVars>
      </dgm:prSet>
      <dgm:spPr/>
    </dgm:pt>
  </dgm:ptLst>
  <dgm:cxnLst>
    <dgm:cxn modelId="{EA32BA14-3AEB-4273-B000-47C1189D20CB}" srcId="{BCB68F6B-8215-410B-A42B-8DB1DE7A3C2B}" destId="{871DC661-BAAB-4710-BF4E-7A017D0733C8}" srcOrd="4" destOrd="0" parTransId="{142C41A2-A09D-4821-BB5D-EE54CF59334F}" sibTransId="{E9D4A592-F87E-43CF-A961-75E5585BA157}"/>
    <dgm:cxn modelId="{53B8D01D-9B63-4D8D-9C51-42D0D0066C71}" srcId="{BCB68F6B-8215-410B-A42B-8DB1DE7A3C2B}" destId="{A977F76D-AD36-475E-B84C-48D21D9F5FEB}" srcOrd="2" destOrd="0" parTransId="{46859A8C-448A-42C7-81E9-4179899E5C60}" sibTransId="{04E1A27E-0873-4376-BB50-A9C32392BD6F}"/>
    <dgm:cxn modelId="{7F54AE2C-8E79-4D10-8CED-BDBB861DB039}" type="presOf" srcId="{24220C5E-1B1A-4A6E-856E-A2593AB885BF}" destId="{A5EE96DB-1D14-4174-8817-8C13DED89EBF}" srcOrd="0" destOrd="0" presId="urn:microsoft.com/office/officeart/2005/8/layout/vList2"/>
    <dgm:cxn modelId="{C6508844-4F9E-4D1A-8522-74E72459FAE2}" type="presOf" srcId="{F6DAE6FB-B030-45EF-AC4F-E1CCFF809FCF}" destId="{EED05BEF-8F73-4512-8F01-78631EFAA3F2}" srcOrd="0" destOrd="0" presId="urn:microsoft.com/office/officeart/2005/8/layout/vList2"/>
    <dgm:cxn modelId="{7D79DB49-AA05-42A2-97ED-1D3805388135}" type="presOf" srcId="{F7B005A7-E41F-45C7-A4CB-96CB14CF44CA}" destId="{523BB10A-7502-4CF7-98B3-7AA2DFC64AF2}" srcOrd="0" destOrd="0" presId="urn:microsoft.com/office/officeart/2005/8/layout/vList2"/>
    <dgm:cxn modelId="{0D99A756-7D99-4AC3-BFFF-254B2ADD6849}" srcId="{BCB68F6B-8215-410B-A42B-8DB1DE7A3C2B}" destId="{4D40E5F8-405A-4050-95D7-126C192E491D}" srcOrd="3" destOrd="0" parTransId="{C61E7F7D-8E2A-4971-AD9D-D0766CA17DE2}" sibTransId="{1DA993F4-45F7-4754-A2FC-3221C51A0B50}"/>
    <dgm:cxn modelId="{9A975958-B1C7-4E39-B6F4-C7385278F0A3}" srcId="{BCB68F6B-8215-410B-A42B-8DB1DE7A3C2B}" destId="{F6DAE6FB-B030-45EF-AC4F-E1CCFF809FCF}" srcOrd="5" destOrd="0" parTransId="{8CDF3C8F-5D20-4CD4-BF34-37F03C6BFE27}" sibTransId="{9B78713C-8974-4C89-A942-AD272C2687D3}"/>
    <dgm:cxn modelId="{653E7D6C-7AAD-4038-B82E-D845B416B0D7}" type="presOf" srcId="{871DC661-BAAB-4710-BF4E-7A017D0733C8}" destId="{2BCB9E80-7EA7-4668-A5D7-5E4F54C36FC7}" srcOrd="0" destOrd="0" presId="urn:microsoft.com/office/officeart/2005/8/layout/vList2"/>
    <dgm:cxn modelId="{39975283-6874-418E-82C5-AEDB308DD114}" srcId="{BCB68F6B-8215-410B-A42B-8DB1DE7A3C2B}" destId="{24220C5E-1B1A-4A6E-856E-A2593AB885BF}" srcOrd="0" destOrd="0" parTransId="{225F2AB3-BA9D-43F5-8464-EA54BB24832F}" sibTransId="{354A0376-4FA0-4B95-8A9D-0E865DC5DBA3}"/>
    <dgm:cxn modelId="{03659295-F53F-4B8D-B6F9-9F4648656FDB}" type="presOf" srcId="{A977F76D-AD36-475E-B84C-48D21D9F5FEB}" destId="{D019FC05-C321-4564-A0EA-EE4A5D388B99}" srcOrd="0" destOrd="0" presId="urn:microsoft.com/office/officeart/2005/8/layout/vList2"/>
    <dgm:cxn modelId="{33F899EF-C123-4EDB-9525-F1D5135DC760}" type="presOf" srcId="{4D40E5F8-405A-4050-95D7-126C192E491D}" destId="{A6F357F0-5046-4267-B1E0-2A677D6E47F8}" srcOrd="0" destOrd="0" presId="urn:microsoft.com/office/officeart/2005/8/layout/vList2"/>
    <dgm:cxn modelId="{E84D41F1-A599-4FA5-8FC3-11B6D9DF75C6}" type="presOf" srcId="{BCB68F6B-8215-410B-A42B-8DB1DE7A3C2B}" destId="{0DCE3F34-9013-43B4-BFAC-C85F4ACFFF0B}" srcOrd="0" destOrd="0" presId="urn:microsoft.com/office/officeart/2005/8/layout/vList2"/>
    <dgm:cxn modelId="{EDE183F7-645F-4C16-9BD9-2864F50C0D56}" srcId="{BCB68F6B-8215-410B-A42B-8DB1DE7A3C2B}" destId="{F7B005A7-E41F-45C7-A4CB-96CB14CF44CA}" srcOrd="1" destOrd="0" parTransId="{C0B70992-3CB7-4571-AE0E-83E4E0C78860}" sibTransId="{72445192-92E8-42FC-9245-9D0C0611B8A0}"/>
    <dgm:cxn modelId="{E8A3DBD5-CEB4-430D-B8C0-EBAD8EF6F6F0}" type="presParOf" srcId="{0DCE3F34-9013-43B4-BFAC-C85F4ACFFF0B}" destId="{A5EE96DB-1D14-4174-8817-8C13DED89EBF}" srcOrd="0" destOrd="0" presId="urn:microsoft.com/office/officeart/2005/8/layout/vList2"/>
    <dgm:cxn modelId="{7FF08D1F-5220-4E4A-937F-E64B800AA483}" type="presParOf" srcId="{0DCE3F34-9013-43B4-BFAC-C85F4ACFFF0B}" destId="{9FA3AE8E-4249-4BDF-A2F0-04D85BE22CF9}" srcOrd="1" destOrd="0" presId="urn:microsoft.com/office/officeart/2005/8/layout/vList2"/>
    <dgm:cxn modelId="{1ED89134-C432-41C3-B8E0-D47409A0F305}" type="presParOf" srcId="{0DCE3F34-9013-43B4-BFAC-C85F4ACFFF0B}" destId="{523BB10A-7502-4CF7-98B3-7AA2DFC64AF2}" srcOrd="2" destOrd="0" presId="urn:microsoft.com/office/officeart/2005/8/layout/vList2"/>
    <dgm:cxn modelId="{6176FF38-4A05-4B01-9CD0-54498F7F4215}" type="presParOf" srcId="{0DCE3F34-9013-43B4-BFAC-C85F4ACFFF0B}" destId="{E3B5F27B-81CC-46C9-924B-EE194D358EF1}" srcOrd="3" destOrd="0" presId="urn:microsoft.com/office/officeart/2005/8/layout/vList2"/>
    <dgm:cxn modelId="{8DA3EFFA-CD1D-4AC7-8044-70C41F52C23E}" type="presParOf" srcId="{0DCE3F34-9013-43B4-BFAC-C85F4ACFFF0B}" destId="{D019FC05-C321-4564-A0EA-EE4A5D388B99}" srcOrd="4" destOrd="0" presId="urn:microsoft.com/office/officeart/2005/8/layout/vList2"/>
    <dgm:cxn modelId="{879DD15D-51E2-40BB-B31A-4619C9A12E17}" type="presParOf" srcId="{0DCE3F34-9013-43B4-BFAC-C85F4ACFFF0B}" destId="{C8E4BE53-C4F9-4335-90BB-CBBC0F734C0C}" srcOrd="5" destOrd="0" presId="urn:microsoft.com/office/officeart/2005/8/layout/vList2"/>
    <dgm:cxn modelId="{3470412D-CAED-4F2D-8A79-AE25E0E00F2E}" type="presParOf" srcId="{0DCE3F34-9013-43B4-BFAC-C85F4ACFFF0B}" destId="{A6F357F0-5046-4267-B1E0-2A677D6E47F8}" srcOrd="6" destOrd="0" presId="urn:microsoft.com/office/officeart/2005/8/layout/vList2"/>
    <dgm:cxn modelId="{8A7AE1AC-B7CD-4247-A8F5-92E20E7D67C1}" type="presParOf" srcId="{0DCE3F34-9013-43B4-BFAC-C85F4ACFFF0B}" destId="{B5F01F8D-5752-49A9-BAFB-F706446EA03F}" srcOrd="7" destOrd="0" presId="urn:microsoft.com/office/officeart/2005/8/layout/vList2"/>
    <dgm:cxn modelId="{9D33F0B4-C785-4767-9042-C9B93079A8A6}" type="presParOf" srcId="{0DCE3F34-9013-43B4-BFAC-C85F4ACFFF0B}" destId="{2BCB9E80-7EA7-4668-A5D7-5E4F54C36FC7}" srcOrd="8" destOrd="0" presId="urn:microsoft.com/office/officeart/2005/8/layout/vList2"/>
    <dgm:cxn modelId="{B5DD6E0C-2D33-401A-8ABC-1A0D81E92AA4}" type="presParOf" srcId="{0DCE3F34-9013-43B4-BFAC-C85F4ACFFF0B}" destId="{E3FDB71B-0F93-495C-BAE0-7753C64F4044}" srcOrd="9" destOrd="0" presId="urn:microsoft.com/office/officeart/2005/8/layout/vList2"/>
    <dgm:cxn modelId="{C990570B-A132-4834-8877-41192223B25A}" type="presParOf" srcId="{0DCE3F34-9013-43B4-BFAC-C85F4ACFFF0B}" destId="{EED05BEF-8F73-4512-8F01-78631EFAA3F2}"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EE96DB-1D14-4174-8817-8C13DED89EBF}">
      <dsp:nvSpPr>
        <dsp:cNvPr id="0" name=""/>
        <dsp:cNvSpPr/>
      </dsp:nvSpPr>
      <dsp:spPr>
        <a:xfrm>
          <a:off x="0" y="75037"/>
          <a:ext cx="4828172" cy="835380"/>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1.	433.95 Hz</a:t>
          </a:r>
        </a:p>
      </dsp:txBody>
      <dsp:txXfrm>
        <a:off x="40780" y="115817"/>
        <a:ext cx="4746612" cy="753820"/>
      </dsp:txXfrm>
    </dsp:sp>
    <dsp:sp modelId="{523BB10A-7502-4CF7-98B3-7AA2DFC64AF2}">
      <dsp:nvSpPr>
        <dsp:cNvPr id="0" name=""/>
        <dsp:cNvSpPr/>
      </dsp:nvSpPr>
      <dsp:spPr>
        <a:xfrm>
          <a:off x="0" y="1008337"/>
          <a:ext cx="4828172" cy="835380"/>
        </a:xfrm>
        <a:prstGeom prst="roundRect">
          <a:avLst/>
        </a:prstGeom>
        <a:solidFill>
          <a:schemeClr val="accent5">
            <a:hueOff val="-2430430"/>
            <a:satOff val="-165"/>
            <a:lumOff val="392"/>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2.	1070.6 Hz</a:t>
          </a:r>
        </a:p>
      </dsp:txBody>
      <dsp:txXfrm>
        <a:off x="40780" y="1049117"/>
        <a:ext cx="4746612" cy="753820"/>
      </dsp:txXfrm>
    </dsp:sp>
    <dsp:sp modelId="{D019FC05-C321-4564-A0EA-EE4A5D388B99}">
      <dsp:nvSpPr>
        <dsp:cNvPr id="0" name=""/>
        <dsp:cNvSpPr/>
      </dsp:nvSpPr>
      <dsp:spPr>
        <a:xfrm>
          <a:off x="0" y="1941637"/>
          <a:ext cx="4828172" cy="835380"/>
        </a:xfrm>
        <a:prstGeom prst="roundRect">
          <a:avLst/>
        </a:prstGeom>
        <a:solidFill>
          <a:schemeClr val="accent5">
            <a:hueOff val="-4860860"/>
            <a:satOff val="-330"/>
            <a:lumOff val="784"/>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3.	1070.7 Hz</a:t>
          </a:r>
        </a:p>
      </dsp:txBody>
      <dsp:txXfrm>
        <a:off x="40780" y="1982417"/>
        <a:ext cx="4746612" cy="753820"/>
      </dsp:txXfrm>
    </dsp:sp>
    <dsp:sp modelId="{A6F357F0-5046-4267-B1E0-2A677D6E47F8}">
      <dsp:nvSpPr>
        <dsp:cNvPr id="0" name=""/>
        <dsp:cNvSpPr/>
      </dsp:nvSpPr>
      <dsp:spPr>
        <a:xfrm>
          <a:off x="0" y="2874937"/>
          <a:ext cx="4828172" cy="835380"/>
        </a:xfrm>
        <a:prstGeom prst="roundRect">
          <a:avLst/>
        </a:prstGeom>
        <a:solidFill>
          <a:schemeClr val="accent5">
            <a:hueOff val="-7291290"/>
            <a:satOff val="-496"/>
            <a:lumOff val="1177"/>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4.	1262.8 Hz</a:t>
          </a:r>
        </a:p>
      </dsp:txBody>
      <dsp:txXfrm>
        <a:off x="40780" y="2915717"/>
        <a:ext cx="4746612" cy="753820"/>
      </dsp:txXfrm>
    </dsp:sp>
    <dsp:sp modelId="{2BCB9E80-7EA7-4668-A5D7-5E4F54C36FC7}">
      <dsp:nvSpPr>
        <dsp:cNvPr id="0" name=""/>
        <dsp:cNvSpPr/>
      </dsp:nvSpPr>
      <dsp:spPr>
        <a:xfrm>
          <a:off x="0" y="3808237"/>
          <a:ext cx="4828172" cy="835380"/>
        </a:xfrm>
        <a:prstGeom prst="roundRect">
          <a:avLst/>
        </a:prstGeom>
        <a:solidFill>
          <a:schemeClr val="accent5">
            <a:hueOff val="-9721720"/>
            <a:satOff val="-661"/>
            <a:lumOff val="1569"/>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5.	1263. Hz</a:t>
          </a:r>
        </a:p>
      </dsp:txBody>
      <dsp:txXfrm>
        <a:off x="40780" y="3849017"/>
        <a:ext cx="4746612" cy="753820"/>
      </dsp:txXfrm>
    </dsp:sp>
    <dsp:sp modelId="{EED05BEF-8F73-4512-8F01-78631EFAA3F2}">
      <dsp:nvSpPr>
        <dsp:cNvPr id="0" name=""/>
        <dsp:cNvSpPr/>
      </dsp:nvSpPr>
      <dsp:spPr>
        <a:xfrm>
          <a:off x="0" y="4741537"/>
          <a:ext cx="4828172" cy="835380"/>
        </a:xfrm>
        <a:prstGeom prst="roundRect">
          <a:avLst/>
        </a:prstGeom>
        <a:solidFill>
          <a:schemeClr val="accent5">
            <a:hueOff val="-12152150"/>
            <a:satOff val="-826"/>
            <a:lumOff val="196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6.	1366.1 Hz</a:t>
          </a:r>
        </a:p>
      </dsp:txBody>
      <dsp:txXfrm>
        <a:off x="40780" y="4782317"/>
        <a:ext cx="4746612" cy="75382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5F8346-2C2D-6142-86BD-DFB8FF5FCA02}" type="datetimeFigureOut">
              <a:rPr lang="en-US" smtClean="0"/>
              <a:t>6/26/25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86E664-3A6F-1A4A-97BC-BB656A8960CC}" type="slidenum">
              <a:rPr lang="en-US" smtClean="0"/>
              <a:t>‹#›</a:t>
            </a:fld>
            <a:endParaRPr lang="en-US"/>
          </a:p>
        </p:txBody>
      </p:sp>
    </p:spTree>
    <p:extLst>
      <p:ext uri="{BB962C8B-B14F-4D97-AF65-F5344CB8AC3E}">
        <p14:creationId xmlns:p14="http://schemas.microsoft.com/office/powerpoint/2010/main" val="28173651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86E664-3A6F-1A4A-97BC-BB656A8960CC}" type="slidenum">
              <a:rPr lang="en-US" smtClean="0"/>
              <a:t>12</a:t>
            </a:fld>
            <a:endParaRPr lang="en-US"/>
          </a:p>
        </p:txBody>
      </p:sp>
    </p:spTree>
    <p:extLst>
      <p:ext uri="{BB962C8B-B14F-4D97-AF65-F5344CB8AC3E}">
        <p14:creationId xmlns:p14="http://schemas.microsoft.com/office/powerpoint/2010/main" val="28940227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6/26/25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6/26/25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6/26/25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6/26/25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6/26/25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6/26/25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6/26/25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6/26/25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6/26/25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6/26/25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6/26/25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6.xml"/><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6.xml"/><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object 2"/>
          <p:cNvSpPr txBox="1">
            <a:spLocks noGrp="1"/>
          </p:cNvSpPr>
          <p:nvPr>
            <p:ph type="title"/>
          </p:nvPr>
        </p:nvSpPr>
        <p:spPr>
          <a:xfrm>
            <a:off x="1296878" y="1399842"/>
            <a:ext cx="10053763" cy="2928470"/>
          </a:xfrm>
          <a:prstGeom prst="rect">
            <a:avLst/>
          </a:prstGeom>
        </p:spPr>
        <p:txBody>
          <a:bodyPr vert="horz" lIns="91440" tIns="45720" rIns="91440" bIns="45720" rtlCol="0" anchor="b">
            <a:normAutofit fontScale="90000"/>
          </a:bodyPr>
          <a:lstStyle/>
          <a:p>
            <a:pPr marL="12700"/>
            <a:r>
              <a:rPr lang="en-US" sz="4800" b="1" spc="-10" dirty="0">
                <a:solidFill>
                  <a:srgbClr val="FFFFFF"/>
                </a:solidFill>
              </a:rPr>
              <a:t>Thermo-mechanical analysis of a computer CPU cooling system</a:t>
            </a:r>
            <a:br>
              <a:rPr lang="en-US" sz="4800" b="1" spc="-10" dirty="0">
                <a:solidFill>
                  <a:srgbClr val="FFFFFF"/>
                </a:solidFill>
              </a:rPr>
            </a:br>
            <a:r>
              <a:rPr lang="en-US" sz="3100" spc="-10" dirty="0">
                <a:solidFill>
                  <a:srgbClr val="FFFFFF"/>
                </a:solidFill>
                <a:latin typeface="Garamond" panose="02020404030301010803" pitchFamily="18" charset="0"/>
              </a:rPr>
              <a:t>Finite Element Analysis</a:t>
            </a:r>
            <a:br>
              <a:rPr lang="en-US" sz="3100" spc="-10" dirty="0">
                <a:solidFill>
                  <a:srgbClr val="FFFFFF"/>
                </a:solidFill>
                <a:latin typeface="Garamond" panose="02020404030301010803" pitchFamily="18" charset="0"/>
              </a:rPr>
            </a:br>
            <a:r>
              <a:rPr lang="en-US" sz="3100" spc="-10" dirty="0">
                <a:solidFill>
                  <a:srgbClr val="FFFFFF"/>
                </a:solidFill>
                <a:latin typeface="Garamond" panose="02020404030301010803" pitchFamily="18" charset="0"/>
              </a:rPr>
              <a:t>12.16.2024</a:t>
            </a:r>
            <a:br>
              <a:rPr lang="en-US" sz="4800" spc="-10" dirty="0">
                <a:solidFill>
                  <a:srgbClr val="FFFFFF"/>
                </a:solidFill>
              </a:rPr>
            </a:br>
            <a:br>
              <a:rPr lang="en-US" sz="5300" kern="1200" spc="-10" dirty="0">
                <a:solidFill>
                  <a:srgbClr val="FFFFFF"/>
                </a:solidFill>
                <a:latin typeface="+mj-lt"/>
                <a:ea typeface="+mj-ea"/>
                <a:cs typeface="+mj-cs"/>
              </a:rPr>
            </a:br>
            <a:r>
              <a:rPr lang="en-US" b="1" spc="-10" dirty="0">
                <a:solidFill>
                  <a:srgbClr val="FFFFFF"/>
                </a:solidFill>
                <a:latin typeface="Garamond" panose="02020404030301010803" pitchFamily="18" charset="0"/>
              </a:rPr>
              <a:t>Elan </a:t>
            </a:r>
            <a:r>
              <a:rPr lang="en-US" b="1" spc="-10" dirty="0" err="1">
                <a:solidFill>
                  <a:srgbClr val="FFFFFF"/>
                </a:solidFill>
                <a:latin typeface="Garamond" panose="02020404030301010803" pitchFamily="18" charset="0"/>
              </a:rPr>
              <a:t>Fullmer</a:t>
            </a:r>
            <a:br>
              <a:rPr lang="en-US" sz="3600" spc="-10" dirty="0">
                <a:solidFill>
                  <a:srgbClr val="FFFFFF"/>
                </a:solidFill>
                <a:latin typeface="Garamond" panose="02020404030301010803" pitchFamily="18" charset="0"/>
              </a:rPr>
            </a:br>
            <a:endParaRPr lang="en-US" sz="4800" kern="1200" spc="-10" dirty="0">
              <a:solidFill>
                <a:srgbClr val="FFFFFF"/>
              </a:solidFill>
              <a:latin typeface="Garamond" panose="02020404030301010803" pitchFamily="18" charset="0"/>
            </a:endParaRPr>
          </a:p>
        </p:txBody>
      </p:sp>
      <p:pic>
        <p:nvPicPr>
          <p:cNvPr id="3" name="Picture 2">
            <a:extLst>
              <a:ext uri="{FF2B5EF4-FFF2-40B4-BE49-F238E27FC236}">
                <a16:creationId xmlns:a16="http://schemas.microsoft.com/office/drawing/2014/main" id="{6D3BE947-8FB0-5005-1ED5-8C4F0204E4CF}"/>
              </a:ext>
            </a:extLst>
          </p:cNvPr>
          <p:cNvPicPr>
            <a:picLocks noChangeAspect="1"/>
          </p:cNvPicPr>
          <p:nvPr/>
        </p:nvPicPr>
        <p:blipFill>
          <a:blip r:embed="rId2"/>
          <a:stretch>
            <a:fillRect/>
          </a:stretch>
        </p:blipFill>
        <p:spPr>
          <a:xfrm>
            <a:off x="2971799" y="4729364"/>
            <a:ext cx="5815077" cy="1717084"/>
          </a:xfrm>
          <a:prstGeom prst="rect">
            <a:avLst/>
          </a:prstGeom>
        </p:spPr>
      </p:pic>
    </p:spTree>
    <p:extLst>
      <p:ext uri="{BB962C8B-B14F-4D97-AF65-F5344CB8AC3E}">
        <p14:creationId xmlns:p14="http://schemas.microsoft.com/office/powerpoint/2010/main" val="1598019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B8E3093-D9CF-4D5C-7059-8EC580F3722E}"/>
              </a:ext>
            </a:extLst>
          </p:cNvPr>
          <p:cNvSpPr>
            <a:spLocks noGrp="1"/>
          </p:cNvSpPr>
          <p:nvPr>
            <p:ph type="title"/>
          </p:nvPr>
        </p:nvSpPr>
        <p:spPr>
          <a:xfrm>
            <a:off x="826396" y="586855"/>
            <a:ext cx="4230100" cy="3387497"/>
          </a:xfrm>
        </p:spPr>
        <p:txBody>
          <a:bodyPr vert="horz" lIns="91440" tIns="45720" rIns="91440" bIns="45720" rtlCol="0" anchor="b">
            <a:normAutofit/>
          </a:bodyPr>
          <a:lstStyle/>
          <a:p>
            <a:pPr algn="r"/>
            <a:r>
              <a:rPr lang="en-US" sz="4000" b="1" kern="1200" dirty="0">
                <a:solidFill>
                  <a:srgbClr val="FFFFFF"/>
                </a:solidFill>
                <a:latin typeface="+mj-lt"/>
                <a:ea typeface="+mj-ea"/>
                <a:cs typeface="+mj-cs"/>
              </a:rPr>
              <a:t>Discussion I</a:t>
            </a:r>
          </a:p>
        </p:txBody>
      </p:sp>
      <p:sp>
        <p:nvSpPr>
          <p:cNvPr id="3" name="TextBox 2">
            <a:extLst>
              <a:ext uri="{FF2B5EF4-FFF2-40B4-BE49-F238E27FC236}">
                <a16:creationId xmlns:a16="http://schemas.microsoft.com/office/drawing/2014/main" id="{E5A135C9-65A5-F837-902A-915D95DF35FE}"/>
              </a:ext>
            </a:extLst>
          </p:cNvPr>
          <p:cNvSpPr txBox="1"/>
          <p:nvPr/>
        </p:nvSpPr>
        <p:spPr>
          <a:xfrm>
            <a:off x="6503158" y="649480"/>
            <a:ext cx="4862447" cy="5546047"/>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2000" dirty="0">
                <a:latin typeface="Garamond" panose="02020404030301010803" pitchFamily="18" charset="0"/>
              </a:rPr>
              <a:t>There is a quick dissipation of heat between the aluminum heat-sink and the plastic case due to the low thermal conductivity of nylon, acting as an insulator.</a:t>
            </a:r>
          </a:p>
          <a:p>
            <a:pPr indent="-228600">
              <a:lnSpc>
                <a:spcPct val="90000"/>
              </a:lnSpc>
              <a:spcAft>
                <a:spcPts val="600"/>
              </a:spcAft>
              <a:buFont typeface="Arial" panose="020B0604020202020204" pitchFamily="34" charset="0"/>
              <a:buChar char="•"/>
            </a:pPr>
            <a:endParaRPr lang="en-US" sz="2000" dirty="0">
              <a:latin typeface="Garamond" panose="02020404030301010803" pitchFamily="18" charset="0"/>
            </a:endParaRPr>
          </a:p>
          <a:p>
            <a:pPr indent="-228600">
              <a:lnSpc>
                <a:spcPct val="90000"/>
              </a:lnSpc>
              <a:spcAft>
                <a:spcPts val="600"/>
              </a:spcAft>
              <a:buFont typeface="Arial" panose="020B0604020202020204" pitchFamily="34" charset="0"/>
              <a:buChar char="•"/>
            </a:pPr>
            <a:r>
              <a:rPr lang="en-US" sz="2000" dirty="0">
                <a:latin typeface="Garamond" panose="02020404030301010803" pitchFamily="18" charset="0"/>
              </a:rPr>
              <a:t>Very little heat transfers to the fan components, providing the ability to use materials with a relatively high thermal expansion, without possibility of interference with the fan housing. More on this in Part 2</a:t>
            </a:r>
          </a:p>
          <a:p>
            <a:pPr indent="-228600">
              <a:lnSpc>
                <a:spcPct val="90000"/>
              </a:lnSpc>
              <a:spcAft>
                <a:spcPts val="600"/>
              </a:spcAft>
              <a:buFont typeface="Arial" panose="020B0604020202020204" pitchFamily="34" charset="0"/>
              <a:buChar char="•"/>
            </a:pPr>
            <a:endParaRPr lang="en-US" sz="2000" dirty="0">
              <a:latin typeface="Garamond" panose="02020404030301010803" pitchFamily="18" charset="0"/>
            </a:endParaRPr>
          </a:p>
          <a:p>
            <a:pPr indent="-228600">
              <a:lnSpc>
                <a:spcPct val="90000"/>
              </a:lnSpc>
              <a:spcAft>
                <a:spcPts val="600"/>
              </a:spcAft>
              <a:buFont typeface="Arial" panose="020B0604020202020204" pitchFamily="34" charset="0"/>
              <a:buChar char="•"/>
            </a:pPr>
            <a:r>
              <a:rPr lang="en-US" sz="2000" dirty="0">
                <a:latin typeface="Garamond" panose="02020404030301010803" pitchFamily="18" charset="0"/>
              </a:rPr>
              <a:t>Local maxima of heat flux can be found at the interface between the heat sink and housing as seen in Figure(12). This phenomena is explained by the steep temperature gradient between the sink and housing seen in Figure(7). </a:t>
            </a:r>
          </a:p>
        </p:txBody>
      </p:sp>
    </p:spTree>
    <p:extLst>
      <p:ext uri="{BB962C8B-B14F-4D97-AF65-F5344CB8AC3E}">
        <p14:creationId xmlns:p14="http://schemas.microsoft.com/office/powerpoint/2010/main" val="2081942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3D93EAE1-A060-29DE-2384-274FFBAA94F5}"/>
              </a:ext>
            </a:extLst>
          </p:cNvPr>
          <p:cNvSpPr>
            <a:spLocks noGrp="1"/>
          </p:cNvSpPr>
          <p:nvPr>
            <p:ph type="title"/>
          </p:nvPr>
        </p:nvSpPr>
        <p:spPr>
          <a:xfrm>
            <a:off x="1314824" y="735106"/>
            <a:ext cx="10053763" cy="2928470"/>
          </a:xfrm>
        </p:spPr>
        <p:txBody>
          <a:bodyPr vert="horz" lIns="91440" tIns="45720" rIns="91440" bIns="45720" rtlCol="0" anchor="b">
            <a:normAutofit/>
          </a:bodyPr>
          <a:lstStyle/>
          <a:p>
            <a:r>
              <a:rPr lang="en-US" sz="4800" b="1" kern="1200" dirty="0">
                <a:solidFill>
                  <a:srgbClr val="FFFFFF"/>
                </a:solidFill>
                <a:latin typeface="+mj-lt"/>
                <a:ea typeface="+mj-ea"/>
                <a:cs typeface="+mj-cs"/>
              </a:rPr>
              <a:t>Part </a:t>
            </a:r>
            <a:r>
              <a:rPr lang="en-US" sz="4800" b="1" dirty="0">
                <a:solidFill>
                  <a:srgbClr val="FFFFFF"/>
                </a:solidFill>
              </a:rPr>
              <a:t>2</a:t>
            </a:r>
            <a:br>
              <a:rPr lang="en-US" sz="4800" b="1" kern="1200" dirty="0">
                <a:solidFill>
                  <a:srgbClr val="FFFFFF"/>
                </a:solidFill>
                <a:latin typeface="+mj-lt"/>
                <a:ea typeface="+mj-ea"/>
                <a:cs typeface="+mj-cs"/>
              </a:rPr>
            </a:br>
            <a:r>
              <a:rPr lang="en-US" sz="4800" b="1" kern="1200" dirty="0">
                <a:solidFill>
                  <a:srgbClr val="FFFFFF"/>
                </a:solidFill>
                <a:latin typeface="+mj-lt"/>
                <a:ea typeface="+mj-ea"/>
                <a:cs typeface="+mj-cs"/>
              </a:rPr>
              <a:t>Full Body Thermal-Structural Analysis</a:t>
            </a:r>
          </a:p>
        </p:txBody>
      </p:sp>
      <p:sp>
        <p:nvSpPr>
          <p:cNvPr id="5" name="TextBox 4">
            <a:extLst>
              <a:ext uri="{FF2B5EF4-FFF2-40B4-BE49-F238E27FC236}">
                <a16:creationId xmlns:a16="http://schemas.microsoft.com/office/drawing/2014/main" id="{1CD32BD6-D0C1-5F77-6A45-1BF722A190B9}"/>
              </a:ext>
            </a:extLst>
          </p:cNvPr>
          <p:cNvSpPr txBox="1"/>
          <p:nvPr/>
        </p:nvSpPr>
        <p:spPr>
          <a:xfrm>
            <a:off x="1314824" y="4746502"/>
            <a:ext cx="5184830" cy="1376392"/>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endParaRPr lang="en-US" sz="2000" dirty="0">
              <a:latin typeface="Garamond" panose="02020404030301010803" pitchFamily="18" charset="0"/>
            </a:endParaRPr>
          </a:p>
        </p:txBody>
      </p:sp>
    </p:spTree>
    <p:extLst>
      <p:ext uri="{BB962C8B-B14F-4D97-AF65-F5344CB8AC3E}">
        <p14:creationId xmlns:p14="http://schemas.microsoft.com/office/powerpoint/2010/main" val="3426197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85CB4-7ECD-30C1-0800-F8304EC16DC2}"/>
              </a:ext>
            </a:extLst>
          </p:cNvPr>
          <p:cNvSpPr>
            <a:spLocks noGrp="1"/>
          </p:cNvSpPr>
          <p:nvPr>
            <p:ph type="title"/>
          </p:nvPr>
        </p:nvSpPr>
        <p:spPr/>
        <p:txBody>
          <a:bodyPr/>
          <a:lstStyle/>
          <a:p>
            <a:r>
              <a:rPr lang="en-US" dirty="0"/>
              <a:t>Boundary Conditions, Thermal-Structural</a:t>
            </a:r>
          </a:p>
        </p:txBody>
      </p:sp>
      <p:pic>
        <p:nvPicPr>
          <p:cNvPr id="4" name="Picture 3">
            <a:extLst>
              <a:ext uri="{FF2B5EF4-FFF2-40B4-BE49-F238E27FC236}">
                <a16:creationId xmlns:a16="http://schemas.microsoft.com/office/drawing/2014/main" id="{51696D29-69AF-257C-0B61-7B4DBA326BF1}"/>
              </a:ext>
            </a:extLst>
          </p:cNvPr>
          <p:cNvPicPr>
            <a:picLocks noChangeAspect="1"/>
          </p:cNvPicPr>
          <p:nvPr/>
        </p:nvPicPr>
        <p:blipFill>
          <a:blip r:embed="rId3"/>
          <a:stretch>
            <a:fillRect/>
          </a:stretch>
        </p:blipFill>
        <p:spPr>
          <a:xfrm>
            <a:off x="3161246" y="2030739"/>
            <a:ext cx="4524375" cy="4010025"/>
          </a:xfrm>
          <a:prstGeom prst="rect">
            <a:avLst/>
          </a:prstGeom>
        </p:spPr>
      </p:pic>
      <p:pic>
        <p:nvPicPr>
          <p:cNvPr id="8" name="Picture 7">
            <a:extLst>
              <a:ext uri="{FF2B5EF4-FFF2-40B4-BE49-F238E27FC236}">
                <a16:creationId xmlns:a16="http://schemas.microsoft.com/office/drawing/2014/main" id="{8485AD40-C0C0-403F-9101-8F7305BD841C}"/>
              </a:ext>
            </a:extLst>
          </p:cNvPr>
          <p:cNvPicPr>
            <a:picLocks noChangeAspect="1"/>
          </p:cNvPicPr>
          <p:nvPr/>
        </p:nvPicPr>
        <p:blipFill>
          <a:blip r:embed="rId4"/>
          <a:stretch>
            <a:fillRect/>
          </a:stretch>
        </p:blipFill>
        <p:spPr>
          <a:xfrm>
            <a:off x="7881828" y="1688676"/>
            <a:ext cx="4124325" cy="4800600"/>
          </a:xfrm>
          <a:prstGeom prst="rect">
            <a:avLst/>
          </a:prstGeom>
        </p:spPr>
      </p:pic>
      <p:sp>
        <p:nvSpPr>
          <p:cNvPr id="3" name="TextBox 2">
            <a:extLst>
              <a:ext uri="{FF2B5EF4-FFF2-40B4-BE49-F238E27FC236}">
                <a16:creationId xmlns:a16="http://schemas.microsoft.com/office/drawing/2014/main" id="{385B67D9-6231-D7AA-3DD2-7538D47AE7FA}"/>
              </a:ext>
            </a:extLst>
          </p:cNvPr>
          <p:cNvSpPr txBox="1"/>
          <p:nvPr/>
        </p:nvSpPr>
        <p:spPr>
          <a:xfrm>
            <a:off x="3883043" y="6056405"/>
            <a:ext cx="3080780" cy="276999"/>
          </a:xfrm>
          <a:prstGeom prst="rect">
            <a:avLst/>
          </a:prstGeom>
          <a:noFill/>
        </p:spPr>
        <p:txBody>
          <a:bodyPr wrap="none" rtlCol="0">
            <a:spAutoFit/>
          </a:bodyPr>
          <a:lstStyle/>
          <a:p>
            <a:r>
              <a:rPr lang="en-US" sz="1200" dirty="0"/>
              <a:t>Figure (15): Boundary condition A is applied</a:t>
            </a:r>
          </a:p>
        </p:txBody>
      </p:sp>
      <p:sp>
        <p:nvSpPr>
          <p:cNvPr id="5" name="TextBox 4">
            <a:extLst>
              <a:ext uri="{FF2B5EF4-FFF2-40B4-BE49-F238E27FC236}">
                <a16:creationId xmlns:a16="http://schemas.microsoft.com/office/drawing/2014/main" id="{5C9C4B9A-B244-0F39-3C91-E33B42C7E789}"/>
              </a:ext>
            </a:extLst>
          </p:cNvPr>
          <p:cNvSpPr txBox="1"/>
          <p:nvPr/>
        </p:nvSpPr>
        <p:spPr>
          <a:xfrm>
            <a:off x="8402799" y="6487263"/>
            <a:ext cx="3082382" cy="276999"/>
          </a:xfrm>
          <a:prstGeom prst="rect">
            <a:avLst/>
          </a:prstGeom>
          <a:noFill/>
        </p:spPr>
        <p:txBody>
          <a:bodyPr wrap="none" rtlCol="0">
            <a:spAutoFit/>
          </a:bodyPr>
          <a:lstStyle/>
          <a:p>
            <a:r>
              <a:rPr lang="en-US" sz="1200" dirty="0"/>
              <a:t>Figure (16): Boundary condition B is applied</a:t>
            </a:r>
          </a:p>
        </p:txBody>
      </p:sp>
      <p:sp>
        <p:nvSpPr>
          <p:cNvPr id="6" name="TextBox 5">
            <a:extLst>
              <a:ext uri="{FF2B5EF4-FFF2-40B4-BE49-F238E27FC236}">
                <a16:creationId xmlns:a16="http://schemas.microsoft.com/office/drawing/2014/main" id="{184817CA-09F9-F270-C73C-7202B11DBE70}"/>
              </a:ext>
            </a:extLst>
          </p:cNvPr>
          <p:cNvSpPr txBox="1"/>
          <p:nvPr/>
        </p:nvSpPr>
        <p:spPr>
          <a:xfrm>
            <a:off x="1" y="1951672"/>
            <a:ext cx="2965038" cy="4616648"/>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sz="1800" dirty="0">
                <a:latin typeface="Garamond" panose="02020404030301010803" pitchFamily="18" charset="0"/>
              </a:rPr>
              <a:t>Stress and deformation of the entire body is analyzed under the previously defined thermal loading in addition to the mechanical effects of the fan’s rotation.  </a:t>
            </a:r>
          </a:p>
          <a:p>
            <a:endParaRPr lang="en-US" dirty="0">
              <a:latin typeface="Garamond" panose="02020404030301010803" pitchFamily="18" charset="0"/>
            </a:endParaRPr>
          </a:p>
          <a:p>
            <a:pPr marL="285750" indent="-285750">
              <a:buFont typeface="Arial" panose="020B0604020202020204" pitchFamily="34" charset="0"/>
              <a:buChar char="•"/>
            </a:pPr>
            <a:r>
              <a:rPr lang="en-US" dirty="0">
                <a:latin typeface="Garamond" panose="02020404030301010803" pitchFamily="18" charset="0"/>
              </a:rPr>
              <a:t>Fixed Support at heat source (A).</a:t>
            </a:r>
          </a:p>
          <a:p>
            <a:pPr marL="285750" indent="-285750">
              <a:buFont typeface="Arial" panose="020B0604020202020204" pitchFamily="34" charset="0"/>
              <a:buChar char="•"/>
            </a:pPr>
            <a:endParaRPr lang="en-US" baseline="30000" dirty="0">
              <a:latin typeface="Garamond" panose="02020404030301010803" pitchFamily="18" charset="0"/>
            </a:endParaRPr>
          </a:p>
          <a:p>
            <a:pPr marL="285750" indent="-285750">
              <a:buFont typeface="Arial" panose="020B0604020202020204" pitchFamily="34" charset="0"/>
              <a:buChar char="•"/>
            </a:pPr>
            <a:r>
              <a:rPr lang="en-US" dirty="0">
                <a:latin typeface="Garamond" panose="02020404030301010803" pitchFamily="18" charset="0"/>
              </a:rPr>
              <a:t>Fan component is rotating at a speed of  524 rad/s (5000 rpm) (B).</a:t>
            </a:r>
          </a:p>
          <a:p>
            <a:pPr marL="285750" indent="-285750">
              <a:buFont typeface="Arial" panose="020B0604020202020204" pitchFamily="34" charset="0"/>
              <a:buChar char="•"/>
            </a:pPr>
            <a:endParaRPr lang="en-US" dirty="0">
              <a:latin typeface="Garamond" panose="02020404030301010803" pitchFamily="18" charset="0"/>
            </a:endParaRPr>
          </a:p>
          <a:p>
            <a:pPr marL="285750" indent="-285750">
              <a:buFont typeface="Arial" panose="020B0604020202020204" pitchFamily="34" charset="0"/>
              <a:buChar char="•"/>
            </a:pPr>
            <a:endParaRPr lang="en-US" baseline="30000"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943223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C117F7-692D-F9BF-43EE-E0CB4CA09ADF}"/>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7CA312B7-29B7-316F-7216-E7A6C61A8268}"/>
              </a:ext>
            </a:extLst>
          </p:cNvPr>
          <p:cNvSpPr txBox="1">
            <a:spLocks noGrp="1"/>
          </p:cNvSpPr>
          <p:nvPr>
            <p:ph type="title"/>
          </p:nvPr>
        </p:nvSpPr>
        <p:spPr>
          <a:xfrm>
            <a:off x="236587" y="2483907"/>
            <a:ext cx="11718826" cy="1366400"/>
          </a:xfrm>
          <a:prstGeom prst="rect">
            <a:avLst/>
          </a:prstGeom>
        </p:spPr>
        <p:txBody>
          <a:bodyPr vert="horz" wrap="square" lIns="0" tIns="12065" rIns="0" bIns="0" rtlCol="0">
            <a:spAutoFit/>
          </a:bodyPr>
          <a:lstStyle/>
          <a:p>
            <a:pPr marL="12700">
              <a:lnSpc>
                <a:spcPct val="100000"/>
              </a:lnSpc>
              <a:spcBef>
                <a:spcPts val="95"/>
              </a:spcBef>
            </a:pPr>
            <a:r>
              <a:rPr lang="en-US" dirty="0"/>
              <a:t>Results, </a:t>
            </a:r>
            <a:br>
              <a:rPr lang="en-US" dirty="0"/>
            </a:br>
            <a:r>
              <a:rPr lang="en-US" dirty="0"/>
              <a:t>Full Body</a:t>
            </a:r>
            <a:endParaRPr spc="-10" dirty="0"/>
          </a:p>
        </p:txBody>
      </p:sp>
      <p:sp>
        <p:nvSpPr>
          <p:cNvPr id="14" name="TextBox 13">
            <a:extLst>
              <a:ext uri="{FF2B5EF4-FFF2-40B4-BE49-F238E27FC236}">
                <a16:creationId xmlns:a16="http://schemas.microsoft.com/office/drawing/2014/main" id="{02AEA89D-4F07-757E-8A19-9C3FA363D44C}"/>
              </a:ext>
            </a:extLst>
          </p:cNvPr>
          <p:cNvSpPr txBox="1"/>
          <p:nvPr/>
        </p:nvSpPr>
        <p:spPr>
          <a:xfrm>
            <a:off x="2328739" y="1462605"/>
            <a:ext cx="1263438" cy="646331"/>
          </a:xfrm>
          <a:prstGeom prst="rect">
            <a:avLst/>
          </a:prstGeom>
          <a:noFill/>
        </p:spPr>
        <p:txBody>
          <a:bodyPr wrap="square" rtlCol="0">
            <a:spAutoFit/>
          </a:bodyPr>
          <a:lstStyle/>
          <a:p>
            <a:r>
              <a:rPr lang="en-US" dirty="0"/>
              <a:t>Von-Mises Stresses</a:t>
            </a:r>
          </a:p>
        </p:txBody>
      </p:sp>
      <p:sp>
        <p:nvSpPr>
          <p:cNvPr id="3" name="TextBox 2">
            <a:extLst>
              <a:ext uri="{FF2B5EF4-FFF2-40B4-BE49-F238E27FC236}">
                <a16:creationId xmlns:a16="http://schemas.microsoft.com/office/drawing/2014/main" id="{9B50CA79-B87E-1BD3-7436-1259704E2344}"/>
              </a:ext>
            </a:extLst>
          </p:cNvPr>
          <p:cNvSpPr txBox="1"/>
          <p:nvPr/>
        </p:nvSpPr>
        <p:spPr>
          <a:xfrm>
            <a:off x="2328224" y="4600248"/>
            <a:ext cx="1559520" cy="923330"/>
          </a:xfrm>
          <a:prstGeom prst="rect">
            <a:avLst/>
          </a:prstGeom>
          <a:noFill/>
        </p:spPr>
        <p:txBody>
          <a:bodyPr wrap="square" rtlCol="0">
            <a:spAutoFit/>
          </a:bodyPr>
          <a:lstStyle/>
          <a:p>
            <a:r>
              <a:rPr lang="en-US" dirty="0"/>
              <a:t>Total Deformation Contours</a:t>
            </a:r>
          </a:p>
        </p:txBody>
      </p:sp>
      <p:pic>
        <p:nvPicPr>
          <p:cNvPr id="11" name="Picture 10">
            <a:extLst>
              <a:ext uri="{FF2B5EF4-FFF2-40B4-BE49-F238E27FC236}">
                <a16:creationId xmlns:a16="http://schemas.microsoft.com/office/drawing/2014/main" id="{21926AF1-113B-B290-AB07-3ADBD3AAF208}"/>
              </a:ext>
            </a:extLst>
          </p:cNvPr>
          <p:cNvPicPr>
            <a:picLocks noChangeAspect="1"/>
          </p:cNvPicPr>
          <p:nvPr/>
        </p:nvPicPr>
        <p:blipFill>
          <a:blip r:embed="rId2"/>
          <a:stretch>
            <a:fillRect/>
          </a:stretch>
        </p:blipFill>
        <p:spPr>
          <a:xfrm>
            <a:off x="8053498" y="161735"/>
            <a:ext cx="4045117" cy="3083393"/>
          </a:xfrm>
          <a:prstGeom prst="rect">
            <a:avLst/>
          </a:prstGeom>
        </p:spPr>
      </p:pic>
      <p:pic>
        <p:nvPicPr>
          <p:cNvPr id="13" name="Picture 12">
            <a:extLst>
              <a:ext uri="{FF2B5EF4-FFF2-40B4-BE49-F238E27FC236}">
                <a16:creationId xmlns:a16="http://schemas.microsoft.com/office/drawing/2014/main" id="{7DBE0252-1080-0F73-8025-F89C0F422522}"/>
              </a:ext>
            </a:extLst>
          </p:cNvPr>
          <p:cNvPicPr>
            <a:picLocks noChangeAspect="1"/>
          </p:cNvPicPr>
          <p:nvPr/>
        </p:nvPicPr>
        <p:blipFill>
          <a:blip r:embed="rId3"/>
          <a:stretch>
            <a:fillRect/>
          </a:stretch>
        </p:blipFill>
        <p:spPr>
          <a:xfrm>
            <a:off x="8041082" y="3555125"/>
            <a:ext cx="4007086" cy="3069413"/>
          </a:xfrm>
          <a:prstGeom prst="rect">
            <a:avLst/>
          </a:prstGeom>
        </p:spPr>
      </p:pic>
      <p:pic>
        <p:nvPicPr>
          <p:cNvPr id="16" name="Picture 15">
            <a:extLst>
              <a:ext uri="{FF2B5EF4-FFF2-40B4-BE49-F238E27FC236}">
                <a16:creationId xmlns:a16="http://schemas.microsoft.com/office/drawing/2014/main" id="{3876D9D0-6F4E-438F-6C8A-089704410371}"/>
              </a:ext>
            </a:extLst>
          </p:cNvPr>
          <p:cNvPicPr>
            <a:picLocks noChangeAspect="1"/>
          </p:cNvPicPr>
          <p:nvPr/>
        </p:nvPicPr>
        <p:blipFill>
          <a:blip r:embed="rId4"/>
          <a:stretch>
            <a:fillRect/>
          </a:stretch>
        </p:blipFill>
        <p:spPr>
          <a:xfrm>
            <a:off x="3797226" y="3554433"/>
            <a:ext cx="3846174" cy="3056465"/>
          </a:xfrm>
          <a:prstGeom prst="rect">
            <a:avLst/>
          </a:prstGeom>
        </p:spPr>
      </p:pic>
      <p:pic>
        <p:nvPicPr>
          <p:cNvPr id="18" name="Picture 17">
            <a:extLst>
              <a:ext uri="{FF2B5EF4-FFF2-40B4-BE49-F238E27FC236}">
                <a16:creationId xmlns:a16="http://schemas.microsoft.com/office/drawing/2014/main" id="{6E4861F8-EB5C-C3D4-79CA-AC7BB6D0EC63}"/>
              </a:ext>
            </a:extLst>
          </p:cNvPr>
          <p:cNvPicPr>
            <a:picLocks noChangeAspect="1"/>
          </p:cNvPicPr>
          <p:nvPr/>
        </p:nvPicPr>
        <p:blipFill>
          <a:blip r:embed="rId5"/>
          <a:stretch>
            <a:fillRect/>
          </a:stretch>
        </p:blipFill>
        <p:spPr>
          <a:xfrm>
            <a:off x="3797226" y="161735"/>
            <a:ext cx="3846174" cy="3138659"/>
          </a:xfrm>
          <a:prstGeom prst="rect">
            <a:avLst/>
          </a:prstGeom>
        </p:spPr>
      </p:pic>
      <p:sp>
        <p:nvSpPr>
          <p:cNvPr id="4" name="TextBox 3">
            <a:extLst>
              <a:ext uri="{FF2B5EF4-FFF2-40B4-BE49-F238E27FC236}">
                <a16:creationId xmlns:a16="http://schemas.microsoft.com/office/drawing/2014/main" id="{592563E1-1BED-4EE2-E271-29146F5ADAA3}"/>
              </a:ext>
            </a:extLst>
          </p:cNvPr>
          <p:cNvSpPr txBox="1"/>
          <p:nvPr/>
        </p:nvSpPr>
        <p:spPr>
          <a:xfrm>
            <a:off x="3759195" y="3278126"/>
            <a:ext cx="3840026" cy="276999"/>
          </a:xfrm>
          <a:prstGeom prst="rect">
            <a:avLst/>
          </a:prstGeom>
          <a:noFill/>
        </p:spPr>
        <p:txBody>
          <a:bodyPr wrap="none" rtlCol="0">
            <a:spAutoFit/>
          </a:bodyPr>
          <a:lstStyle/>
          <a:p>
            <a:r>
              <a:rPr lang="en-US" sz="1200" dirty="0"/>
              <a:t>Figure (17): Full body Von-Mises stress contours view 1.</a:t>
            </a:r>
          </a:p>
        </p:txBody>
      </p:sp>
      <p:sp>
        <p:nvSpPr>
          <p:cNvPr id="5" name="TextBox 4">
            <a:extLst>
              <a:ext uri="{FF2B5EF4-FFF2-40B4-BE49-F238E27FC236}">
                <a16:creationId xmlns:a16="http://schemas.microsoft.com/office/drawing/2014/main" id="{E44E4F95-0F61-4359-5D33-23E2C0A42957}"/>
              </a:ext>
            </a:extLst>
          </p:cNvPr>
          <p:cNvSpPr txBox="1"/>
          <p:nvPr/>
        </p:nvSpPr>
        <p:spPr>
          <a:xfrm>
            <a:off x="8163963" y="3261627"/>
            <a:ext cx="3884205" cy="276999"/>
          </a:xfrm>
          <a:prstGeom prst="rect">
            <a:avLst/>
          </a:prstGeom>
          <a:noFill/>
        </p:spPr>
        <p:txBody>
          <a:bodyPr wrap="none" rtlCol="0">
            <a:spAutoFit/>
          </a:bodyPr>
          <a:lstStyle/>
          <a:p>
            <a:r>
              <a:rPr lang="en-US" sz="1200" dirty="0"/>
              <a:t>Figure (18): Full body Von-Mises stress contours view 2.</a:t>
            </a:r>
          </a:p>
        </p:txBody>
      </p:sp>
      <p:sp>
        <p:nvSpPr>
          <p:cNvPr id="6" name="TextBox 5">
            <a:extLst>
              <a:ext uri="{FF2B5EF4-FFF2-40B4-BE49-F238E27FC236}">
                <a16:creationId xmlns:a16="http://schemas.microsoft.com/office/drawing/2014/main" id="{A32995F9-23DC-878F-AE6F-35F6ADD3F5CB}"/>
              </a:ext>
            </a:extLst>
          </p:cNvPr>
          <p:cNvSpPr txBox="1"/>
          <p:nvPr/>
        </p:nvSpPr>
        <p:spPr>
          <a:xfrm>
            <a:off x="3739703" y="6598049"/>
            <a:ext cx="3923190" cy="276999"/>
          </a:xfrm>
          <a:prstGeom prst="rect">
            <a:avLst/>
          </a:prstGeom>
          <a:noFill/>
        </p:spPr>
        <p:txBody>
          <a:bodyPr wrap="none" rtlCol="0">
            <a:spAutoFit/>
          </a:bodyPr>
          <a:lstStyle/>
          <a:p>
            <a:r>
              <a:rPr lang="en-US" sz="1200" dirty="0"/>
              <a:t>Figure (19): Full body total deformation contours view 1.</a:t>
            </a:r>
          </a:p>
        </p:txBody>
      </p:sp>
      <p:sp>
        <p:nvSpPr>
          <p:cNvPr id="7" name="TextBox 6">
            <a:extLst>
              <a:ext uri="{FF2B5EF4-FFF2-40B4-BE49-F238E27FC236}">
                <a16:creationId xmlns:a16="http://schemas.microsoft.com/office/drawing/2014/main" id="{F9ABEBCE-F001-6B53-694C-530C318C8654}"/>
              </a:ext>
            </a:extLst>
          </p:cNvPr>
          <p:cNvSpPr txBox="1"/>
          <p:nvPr/>
        </p:nvSpPr>
        <p:spPr>
          <a:xfrm>
            <a:off x="8124978" y="6601461"/>
            <a:ext cx="3923190" cy="276999"/>
          </a:xfrm>
          <a:prstGeom prst="rect">
            <a:avLst/>
          </a:prstGeom>
          <a:noFill/>
        </p:spPr>
        <p:txBody>
          <a:bodyPr wrap="none" rtlCol="0">
            <a:spAutoFit/>
          </a:bodyPr>
          <a:lstStyle/>
          <a:p>
            <a:r>
              <a:rPr lang="en-US" sz="1200" dirty="0"/>
              <a:t>Figure (20): Full body total deformation contours view 1.</a:t>
            </a:r>
          </a:p>
        </p:txBody>
      </p:sp>
    </p:spTree>
    <p:extLst>
      <p:ext uri="{BB962C8B-B14F-4D97-AF65-F5344CB8AC3E}">
        <p14:creationId xmlns:p14="http://schemas.microsoft.com/office/powerpoint/2010/main" val="40388926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6587" y="213757"/>
            <a:ext cx="11718826" cy="689291"/>
          </a:xfrm>
          <a:prstGeom prst="rect">
            <a:avLst/>
          </a:prstGeom>
        </p:spPr>
        <p:txBody>
          <a:bodyPr vert="horz" wrap="square" lIns="0" tIns="12065" rIns="0" bIns="0" rtlCol="0">
            <a:spAutoFit/>
          </a:bodyPr>
          <a:lstStyle/>
          <a:p>
            <a:pPr marL="12700">
              <a:lnSpc>
                <a:spcPct val="100000"/>
              </a:lnSpc>
              <a:spcBef>
                <a:spcPts val="95"/>
              </a:spcBef>
            </a:pPr>
            <a:r>
              <a:rPr lang="en-US" dirty="0"/>
              <a:t>Von Mises Plots, Individual Components</a:t>
            </a:r>
            <a:endParaRPr spc="-10" dirty="0"/>
          </a:p>
        </p:txBody>
      </p:sp>
      <p:sp>
        <p:nvSpPr>
          <p:cNvPr id="14" name="TextBox 13">
            <a:extLst>
              <a:ext uri="{FF2B5EF4-FFF2-40B4-BE49-F238E27FC236}">
                <a16:creationId xmlns:a16="http://schemas.microsoft.com/office/drawing/2014/main" id="{C4C69B82-70BB-5864-CFE4-026F302426FA}"/>
              </a:ext>
            </a:extLst>
          </p:cNvPr>
          <p:cNvSpPr txBox="1"/>
          <p:nvPr/>
        </p:nvSpPr>
        <p:spPr>
          <a:xfrm>
            <a:off x="1703174" y="1280160"/>
            <a:ext cx="1136401" cy="369332"/>
          </a:xfrm>
          <a:prstGeom prst="rect">
            <a:avLst/>
          </a:prstGeom>
          <a:noFill/>
        </p:spPr>
        <p:txBody>
          <a:bodyPr wrap="none" rtlCol="0">
            <a:spAutoFit/>
          </a:bodyPr>
          <a:lstStyle/>
          <a:p>
            <a:r>
              <a:rPr lang="en-US" dirty="0"/>
              <a:t>Heat Sink</a:t>
            </a:r>
          </a:p>
        </p:txBody>
      </p:sp>
      <p:sp>
        <p:nvSpPr>
          <p:cNvPr id="17" name="TextBox 16">
            <a:extLst>
              <a:ext uri="{FF2B5EF4-FFF2-40B4-BE49-F238E27FC236}">
                <a16:creationId xmlns:a16="http://schemas.microsoft.com/office/drawing/2014/main" id="{74E9EFAC-3FB3-9EBE-960A-EB458EE5C72D}"/>
              </a:ext>
            </a:extLst>
          </p:cNvPr>
          <p:cNvSpPr txBox="1"/>
          <p:nvPr/>
        </p:nvSpPr>
        <p:spPr>
          <a:xfrm>
            <a:off x="5723445" y="1399737"/>
            <a:ext cx="1424172" cy="369332"/>
          </a:xfrm>
          <a:prstGeom prst="rect">
            <a:avLst/>
          </a:prstGeom>
          <a:noFill/>
        </p:spPr>
        <p:txBody>
          <a:bodyPr wrap="none" rtlCol="0">
            <a:spAutoFit/>
          </a:bodyPr>
          <a:lstStyle/>
          <a:p>
            <a:r>
              <a:rPr lang="en-US" dirty="0"/>
              <a:t>Fan Housing</a:t>
            </a:r>
          </a:p>
        </p:txBody>
      </p:sp>
      <p:sp>
        <p:nvSpPr>
          <p:cNvPr id="20" name="TextBox 19">
            <a:extLst>
              <a:ext uri="{FF2B5EF4-FFF2-40B4-BE49-F238E27FC236}">
                <a16:creationId xmlns:a16="http://schemas.microsoft.com/office/drawing/2014/main" id="{6E985BD3-24EE-0A46-81E0-05B1486E64C3}"/>
              </a:ext>
            </a:extLst>
          </p:cNvPr>
          <p:cNvSpPr txBox="1"/>
          <p:nvPr/>
        </p:nvSpPr>
        <p:spPr>
          <a:xfrm>
            <a:off x="9684291" y="1389935"/>
            <a:ext cx="553741" cy="369332"/>
          </a:xfrm>
          <a:prstGeom prst="rect">
            <a:avLst/>
          </a:prstGeom>
          <a:noFill/>
        </p:spPr>
        <p:txBody>
          <a:bodyPr wrap="none" rtlCol="0">
            <a:spAutoFit/>
          </a:bodyPr>
          <a:lstStyle/>
          <a:p>
            <a:r>
              <a:rPr lang="en-US" dirty="0"/>
              <a:t>Fan</a:t>
            </a:r>
          </a:p>
        </p:txBody>
      </p:sp>
      <p:pic>
        <p:nvPicPr>
          <p:cNvPr id="4" name="Picture 3">
            <a:extLst>
              <a:ext uri="{FF2B5EF4-FFF2-40B4-BE49-F238E27FC236}">
                <a16:creationId xmlns:a16="http://schemas.microsoft.com/office/drawing/2014/main" id="{A8F19DE6-5B19-6905-4CED-B6405F7430AA}"/>
              </a:ext>
            </a:extLst>
          </p:cNvPr>
          <p:cNvPicPr>
            <a:picLocks noChangeAspect="1"/>
          </p:cNvPicPr>
          <p:nvPr/>
        </p:nvPicPr>
        <p:blipFill>
          <a:blip r:embed="rId2"/>
          <a:stretch>
            <a:fillRect/>
          </a:stretch>
        </p:blipFill>
        <p:spPr>
          <a:xfrm>
            <a:off x="310252" y="1764899"/>
            <a:ext cx="3922244" cy="3378761"/>
          </a:xfrm>
          <a:prstGeom prst="rect">
            <a:avLst/>
          </a:prstGeom>
        </p:spPr>
      </p:pic>
      <p:sp>
        <p:nvSpPr>
          <p:cNvPr id="5" name="TextBox 4">
            <a:extLst>
              <a:ext uri="{FF2B5EF4-FFF2-40B4-BE49-F238E27FC236}">
                <a16:creationId xmlns:a16="http://schemas.microsoft.com/office/drawing/2014/main" id="{94820402-41D5-92C3-CD35-4F26A0C6A781}"/>
              </a:ext>
            </a:extLst>
          </p:cNvPr>
          <p:cNvSpPr txBox="1"/>
          <p:nvPr/>
        </p:nvSpPr>
        <p:spPr>
          <a:xfrm>
            <a:off x="709301" y="5879507"/>
            <a:ext cx="5139740" cy="369332"/>
          </a:xfrm>
          <a:prstGeom prst="rect">
            <a:avLst/>
          </a:prstGeom>
          <a:noFill/>
        </p:spPr>
        <p:txBody>
          <a:bodyPr wrap="none" rtlCol="0">
            <a:spAutoFit/>
          </a:bodyPr>
          <a:lstStyle/>
          <a:p>
            <a:r>
              <a:rPr lang="en-US" dirty="0"/>
              <a:t>*Von Mises stresses are represented by a log scale</a:t>
            </a:r>
          </a:p>
        </p:txBody>
      </p:sp>
      <p:pic>
        <p:nvPicPr>
          <p:cNvPr id="7" name="Picture 6">
            <a:extLst>
              <a:ext uri="{FF2B5EF4-FFF2-40B4-BE49-F238E27FC236}">
                <a16:creationId xmlns:a16="http://schemas.microsoft.com/office/drawing/2014/main" id="{711D4FE4-629B-911C-95C9-6C077DDA8B93}"/>
              </a:ext>
            </a:extLst>
          </p:cNvPr>
          <p:cNvPicPr>
            <a:picLocks noChangeAspect="1"/>
          </p:cNvPicPr>
          <p:nvPr/>
        </p:nvPicPr>
        <p:blipFill>
          <a:blip r:embed="rId3"/>
          <a:stretch>
            <a:fillRect/>
          </a:stretch>
        </p:blipFill>
        <p:spPr>
          <a:xfrm>
            <a:off x="4588372" y="1793522"/>
            <a:ext cx="3694317" cy="3378761"/>
          </a:xfrm>
          <a:prstGeom prst="rect">
            <a:avLst/>
          </a:prstGeom>
        </p:spPr>
      </p:pic>
      <p:pic>
        <p:nvPicPr>
          <p:cNvPr id="9" name="Picture 8">
            <a:extLst>
              <a:ext uri="{FF2B5EF4-FFF2-40B4-BE49-F238E27FC236}">
                <a16:creationId xmlns:a16="http://schemas.microsoft.com/office/drawing/2014/main" id="{8330FA23-C0F2-EEE2-2827-82B4490125CC}"/>
              </a:ext>
            </a:extLst>
          </p:cNvPr>
          <p:cNvPicPr>
            <a:picLocks noChangeAspect="1"/>
          </p:cNvPicPr>
          <p:nvPr/>
        </p:nvPicPr>
        <p:blipFill>
          <a:blip r:embed="rId4"/>
          <a:stretch>
            <a:fillRect/>
          </a:stretch>
        </p:blipFill>
        <p:spPr>
          <a:xfrm>
            <a:off x="8375789" y="1829093"/>
            <a:ext cx="3724485" cy="3323524"/>
          </a:xfrm>
          <a:prstGeom prst="rect">
            <a:avLst/>
          </a:prstGeom>
        </p:spPr>
      </p:pic>
      <p:sp>
        <p:nvSpPr>
          <p:cNvPr id="3" name="TextBox 2">
            <a:extLst>
              <a:ext uri="{FF2B5EF4-FFF2-40B4-BE49-F238E27FC236}">
                <a16:creationId xmlns:a16="http://schemas.microsoft.com/office/drawing/2014/main" id="{41D95CAE-CDC9-BA08-A268-05E9832CDF48}"/>
              </a:ext>
            </a:extLst>
          </p:cNvPr>
          <p:cNvSpPr txBox="1"/>
          <p:nvPr/>
        </p:nvSpPr>
        <p:spPr>
          <a:xfrm>
            <a:off x="661061" y="5172283"/>
            <a:ext cx="3361369" cy="276999"/>
          </a:xfrm>
          <a:prstGeom prst="rect">
            <a:avLst/>
          </a:prstGeom>
          <a:noFill/>
        </p:spPr>
        <p:txBody>
          <a:bodyPr wrap="none" rtlCol="0">
            <a:spAutoFit/>
          </a:bodyPr>
          <a:lstStyle/>
          <a:p>
            <a:r>
              <a:rPr lang="en-US" sz="1200" dirty="0"/>
              <a:t>Figure (21): Heat sink Von Mises stress contours.</a:t>
            </a:r>
          </a:p>
        </p:txBody>
      </p:sp>
      <p:sp>
        <p:nvSpPr>
          <p:cNvPr id="6" name="TextBox 5">
            <a:extLst>
              <a:ext uri="{FF2B5EF4-FFF2-40B4-BE49-F238E27FC236}">
                <a16:creationId xmlns:a16="http://schemas.microsoft.com/office/drawing/2014/main" id="{3FD68408-B08B-0732-D585-D38C47AF4977}"/>
              </a:ext>
            </a:extLst>
          </p:cNvPr>
          <p:cNvSpPr txBox="1"/>
          <p:nvPr/>
        </p:nvSpPr>
        <p:spPr>
          <a:xfrm>
            <a:off x="4628400" y="5196736"/>
            <a:ext cx="3614259" cy="276999"/>
          </a:xfrm>
          <a:prstGeom prst="rect">
            <a:avLst/>
          </a:prstGeom>
          <a:noFill/>
        </p:spPr>
        <p:txBody>
          <a:bodyPr wrap="none" rtlCol="0">
            <a:spAutoFit/>
          </a:bodyPr>
          <a:lstStyle/>
          <a:p>
            <a:r>
              <a:rPr lang="en-US" sz="1200" dirty="0"/>
              <a:t>Figure (22): Fan housing Von Mises stress contours.</a:t>
            </a:r>
          </a:p>
        </p:txBody>
      </p:sp>
      <p:sp>
        <p:nvSpPr>
          <p:cNvPr id="8" name="TextBox 7">
            <a:extLst>
              <a:ext uri="{FF2B5EF4-FFF2-40B4-BE49-F238E27FC236}">
                <a16:creationId xmlns:a16="http://schemas.microsoft.com/office/drawing/2014/main" id="{5739A309-B830-5BA5-5DF0-1E108E22CA41}"/>
              </a:ext>
            </a:extLst>
          </p:cNvPr>
          <p:cNvSpPr txBox="1"/>
          <p:nvPr/>
        </p:nvSpPr>
        <p:spPr>
          <a:xfrm>
            <a:off x="8739817" y="5172283"/>
            <a:ext cx="3053208" cy="276999"/>
          </a:xfrm>
          <a:prstGeom prst="rect">
            <a:avLst/>
          </a:prstGeom>
          <a:noFill/>
        </p:spPr>
        <p:txBody>
          <a:bodyPr wrap="none" rtlCol="0">
            <a:spAutoFit/>
          </a:bodyPr>
          <a:lstStyle/>
          <a:p>
            <a:r>
              <a:rPr lang="en-US" sz="1200" dirty="0"/>
              <a:t>Figure (23): Fan Von Mises stress contours.</a:t>
            </a:r>
          </a:p>
        </p:txBody>
      </p:sp>
    </p:spTree>
    <p:extLst>
      <p:ext uri="{BB962C8B-B14F-4D97-AF65-F5344CB8AC3E}">
        <p14:creationId xmlns:p14="http://schemas.microsoft.com/office/powerpoint/2010/main" val="2544817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6587" y="213757"/>
            <a:ext cx="11718826" cy="689291"/>
          </a:xfrm>
          <a:prstGeom prst="rect">
            <a:avLst/>
          </a:prstGeom>
        </p:spPr>
        <p:txBody>
          <a:bodyPr vert="horz" wrap="square" lIns="0" tIns="12065" rIns="0" bIns="0" rtlCol="0">
            <a:spAutoFit/>
          </a:bodyPr>
          <a:lstStyle/>
          <a:p>
            <a:pPr marL="12700">
              <a:lnSpc>
                <a:spcPct val="100000"/>
              </a:lnSpc>
              <a:spcBef>
                <a:spcPts val="95"/>
              </a:spcBef>
            </a:pPr>
            <a:r>
              <a:rPr lang="en-US" dirty="0"/>
              <a:t>Total Deformation Plots, Individual Components</a:t>
            </a:r>
            <a:endParaRPr spc="-10" dirty="0"/>
          </a:p>
        </p:txBody>
      </p:sp>
      <p:sp>
        <p:nvSpPr>
          <p:cNvPr id="14" name="TextBox 13">
            <a:extLst>
              <a:ext uri="{FF2B5EF4-FFF2-40B4-BE49-F238E27FC236}">
                <a16:creationId xmlns:a16="http://schemas.microsoft.com/office/drawing/2014/main" id="{C4C69B82-70BB-5864-CFE4-026F302426FA}"/>
              </a:ext>
            </a:extLst>
          </p:cNvPr>
          <p:cNvSpPr txBox="1"/>
          <p:nvPr/>
        </p:nvSpPr>
        <p:spPr>
          <a:xfrm>
            <a:off x="1703174" y="1280160"/>
            <a:ext cx="1136401" cy="369332"/>
          </a:xfrm>
          <a:prstGeom prst="rect">
            <a:avLst/>
          </a:prstGeom>
          <a:noFill/>
        </p:spPr>
        <p:txBody>
          <a:bodyPr wrap="none" rtlCol="0">
            <a:spAutoFit/>
          </a:bodyPr>
          <a:lstStyle/>
          <a:p>
            <a:r>
              <a:rPr lang="en-US" dirty="0"/>
              <a:t>Heat Sink</a:t>
            </a:r>
          </a:p>
        </p:txBody>
      </p:sp>
      <p:sp>
        <p:nvSpPr>
          <p:cNvPr id="17" name="TextBox 16">
            <a:extLst>
              <a:ext uri="{FF2B5EF4-FFF2-40B4-BE49-F238E27FC236}">
                <a16:creationId xmlns:a16="http://schemas.microsoft.com/office/drawing/2014/main" id="{74E9EFAC-3FB3-9EBE-960A-EB458EE5C72D}"/>
              </a:ext>
            </a:extLst>
          </p:cNvPr>
          <p:cNvSpPr txBox="1"/>
          <p:nvPr/>
        </p:nvSpPr>
        <p:spPr>
          <a:xfrm>
            <a:off x="5723445" y="1399737"/>
            <a:ext cx="1424172" cy="369332"/>
          </a:xfrm>
          <a:prstGeom prst="rect">
            <a:avLst/>
          </a:prstGeom>
          <a:noFill/>
        </p:spPr>
        <p:txBody>
          <a:bodyPr wrap="none" rtlCol="0">
            <a:spAutoFit/>
          </a:bodyPr>
          <a:lstStyle/>
          <a:p>
            <a:r>
              <a:rPr lang="en-US" dirty="0"/>
              <a:t>Fan Housing</a:t>
            </a:r>
          </a:p>
        </p:txBody>
      </p:sp>
      <p:sp>
        <p:nvSpPr>
          <p:cNvPr id="20" name="TextBox 19">
            <a:extLst>
              <a:ext uri="{FF2B5EF4-FFF2-40B4-BE49-F238E27FC236}">
                <a16:creationId xmlns:a16="http://schemas.microsoft.com/office/drawing/2014/main" id="{6E985BD3-24EE-0A46-81E0-05B1486E64C3}"/>
              </a:ext>
            </a:extLst>
          </p:cNvPr>
          <p:cNvSpPr txBox="1"/>
          <p:nvPr/>
        </p:nvSpPr>
        <p:spPr>
          <a:xfrm>
            <a:off x="9684291" y="1389935"/>
            <a:ext cx="553741" cy="369332"/>
          </a:xfrm>
          <a:prstGeom prst="rect">
            <a:avLst/>
          </a:prstGeom>
          <a:noFill/>
        </p:spPr>
        <p:txBody>
          <a:bodyPr wrap="none" rtlCol="0">
            <a:spAutoFit/>
          </a:bodyPr>
          <a:lstStyle/>
          <a:p>
            <a:r>
              <a:rPr lang="en-US" dirty="0"/>
              <a:t>Fan</a:t>
            </a:r>
          </a:p>
        </p:txBody>
      </p:sp>
      <p:pic>
        <p:nvPicPr>
          <p:cNvPr id="4" name="Picture 3">
            <a:extLst>
              <a:ext uri="{FF2B5EF4-FFF2-40B4-BE49-F238E27FC236}">
                <a16:creationId xmlns:a16="http://schemas.microsoft.com/office/drawing/2014/main" id="{F5223A26-A550-EBC0-4FAC-19915B8B2AEA}"/>
              </a:ext>
            </a:extLst>
          </p:cNvPr>
          <p:cNvPicPr>
            <a:picLocks noChangeAspect="1"/>
          </p:cNvPicPr>
          <p:nvPr/>
        </p:nvPicPr>
        <p:blipFill>
          <a:blip r:embed="rId2"/>
          <a:stretch>
            <a:fillRect/>
          </a:stretch>
        </p:blipFill>
        <p:spPr>
          <a:xfrm>
            <a:off x="662373" y="1759267"/>
            <a:ext cx="3533612" cy="3169322"/>
          </a:xfrm>
          <a:prstGeom prst="rect">
            <a:avLst/>
          </a:prstGeom>
        </p:spPr>
      </p:pic>
      <p:pic>
        <p:nvPicPr>
          <p:cNvPr id="6" name="Picture 5">
            <a:extLst>
              <a:ext uri="{FF2B5EF4-FFF2-40B4-BE49-F238E27FC236}">
                <a16:creationId xmlns:a16="http://schemas.microsoft.com/office/drawing/2014/main" id="{A756F682-21A1-488C-B005-892832AD8311}"/>
              </a:ext>
            </a:extLst>
          </p:cNvPr>
          <p:cNvPicPr>
            <a:picLocks noChangeAspect="1"/>
          </p:cNvPicPr>
          <p:nvPr/>
        </p:nvPicPr>
        <p:blipFill>
          <a:blip r:embed="rId3"/>
          <a:stretch>
            <a:fillRect/>
          </a:stretch>
        </p:blipFill>
        <p:spPr>
          <a:xfrm>
            <a:off x="4560616" y="1759267"/>
            <a:ext cx="3544731" cy="3169322"/>
          </a:xfrm>
          <a:prstGeom prst="rect">
            <a:avLst/>
          </a:prstGeom>
        </p:spPr>
      </p:pic>
      <p:pic>
        <p:nvPicPr>
          <p:cNvPr id="8" name="Picture 7">
            <a:extLst>
              <a:ext uri="{FF2B5EF4-FFF2-40B4-BE49-F238E27FC236}">
                <a16:creationId xmlns:a16="http://schemas.microsoft.com/office/drawing/2014/main" id="{9E01CE89-CF11-E12E-CC8F-E0F9F0E4BD0B}"/>
              </a:ext>
            </a:extLst>
          </p:cNvPr>
          <p:cNvPicPr>
            <a:picLocks noChangeAspect="1"/>
          </p:cNvPicPr>
          <p:nvPr/>
        </p:nvPicPr>
        <p:blipFill>
          <a:blip r:embed="rId4"/>
          <a:stretch>
            <a:fillRect/>
          </a:stretch>
        </p:blipFill>
        <p:spPr>
          <a:xfrm>
            <a:off x="8409424" y="1759267"/>
            <a:ext cx="3545989" cy="3193071"/>
          </a:xfrm>
          <a:prstGeom prst="rect">
            <a:avLst/>
          </a:prstGeom>
        </p:spPr>
      </p:pic>
      <p:sp>
        <p:nvSpPr>
          <p:cNvPr id="3" name="TextBox 2">
            <a:extLst>
              <a:ext uri="{FF2B5EF4-FFF2-40B4-BE49-F238E27FC236}">
                <a16:creationId xmlns:a16="http://schemas.microsoft.com/office/drawing/2014/main" id="{9A69885C-76A5-FC7C-8CE7-2CB4BE7124C7}"/>
              </a:ext>
            </a:extLst>
          </p:cNvPr>
          <p:cNvSpPr txBox="1"/>
          <p:nvPr/>
        </p:nvSpPr>
        <p:spPr>
          <a:xfrm>
            <a:off x="662373" y="4986667"/>
            <a:ext cx="3433632" cy="276999"/>
          </a:xfrm>
          <a:prstGeom prst="rect">
            <a:avLst/>
          </a:prstGeom>
          <a:noFill/>
        </p:spPr>
        <p:txBody>
          <a:bodyPr wrap="none" rtlCol="0">
            <a:spAutoFit/>
          </a:bodyPr>
          <a:lstStyle/>
          <a:p>
            <a:r>
              <a:rPr lang="en-US" sz="1200" dirty="0"/>
              <a:t>Figure (24): Heat sink total deformation contours.</a:t>
            </a:r>
          </a:p>
        </p:txBody>
      </p:sp>
      <p:sp>
        <p:nvSpPr>
          <p:cNvPr id="5" name="TextBox 4">
            <a:extLst>
              <a:ext uri="{FF2B5EF4-FFF2-40B4-BE49-F238E27FC236}">
                <a16:creationId xmlns:a16="http://schemas.microsoft.com/office/drawing/2014/main" id="{9A6C8D31-4DF2-8289-9E26-382868318D11}"/>
              </a:ext>
            </a:extLst>
          </p:cNvPr>
          <p:cNvSpPr txBox="1"/>
          <p:nvPr/>
        </p:nvSpPr>
        <p:spPr>
          <a:xfrm>
            <a:off x="4629712" y="5011120"/>
            <a:ext cx="3614259" cy="276999"/>
          </a:xfrm>
          <a:prstGeom prst="rect">
            <a:avLst/>
          </a:prstGeom>
          <a:noFill/>
        </p:spPr>
        <p:txBody>
          <a:bodyPr wrap="none" rtlCol="0">
            <a:spAutoFit/>
          </a:bodyPr>
          <a:lstStyle/>
          <a:p>
            <a:r>
              <a:rPr lang="en-US" sz="1200" dirty="0"/>
              <a:t>Figure (25): Fan housing total deformation contours.</a:t>
            </a:r>
          </a:p>
        </p:txBody>
      </p:sp>
      <p:sp>
        <p:nvSpPr>
          <p:cNvPr id="7" name="TextBox 6">
            <a:extLst>
              <a:ext uri="{FF2B5EF4-FFF2-40B4-BE49-F238E27FC236}">
                <a16:creationId xmlns:a16="http://schemas.microsoft.com/office/drawing/2014/main" id="{0E578C72-58CA-70EF-0734-63913B36227B}"/>
              </a:ext>
            </a:extLst>
          </p:cNvPr>
          <p:cNvSpPr txBox="1"/>
          <p:nvPr/>
        </p:nvSpPr>
        <p:spPr>
          <a:xfrm>
            <a:off x="8741129" y="4986667"/>
            <a:ext cx="3053208" cy="276999"/>
          </a:xfrm>
          <a:prstGeom prst="rect">
            <a:avLst/>
          </a:prstGeom>
          <a:noFill/>
        </p:spPr>
        <p:txBody>
          <a:bodyPr wrap="none" rtlCol="0">
            <a:spAutoFit/>
          </a:bodyPr>
          <a:lstStyle/>
          <a:p>
            <a:r>
              <a:rPr lang="en-US" sz="1200" dirty="0"/>
              <a:t>Figure (26): Fan total deformation contours.</a:t>
            </a:r>
          </a:p>
        </p:txBody>
      </p:sp>
    </p:spTree>
    <p:extLst>
      <p:ext uri="{BB962C8B-B14F-4D97-AF65-F5344CB8AC3E}">
        <p14:creationId xmlns:p14="http://schemas.microsoft.com/office/powerpoint/2010/main" val="9596176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6587" y="213757"/>
            <a:ext cx="11718826" cy="689291"/>
          </a:xfrm>
          <a:prstGeom prst="rect">
            <a:avLst/>
          </a:prstGeom>
        </p:spPr>
        <p:txBody>
          <a:bodyPr vert="horz" wrap="square" lIns="0" tIns="12065" rIns="0" bIns="0" rtlCol="0">
            <a:spAutoFit/>
          </a:bodyPr>
          <a:lstStyle/>
          <a:p>
            <a:pPr marL="12700">
              <a:lnSpc>
                <a:spcPct val="100000"/>
              </a:lnSpc>
              <a:spcBef>
                <a:spcPts val="95"/>
              </a:spcBef>
            </a:pPr>
            <a:r>
              <a:rPr lang="en-US" dirty="0"/>
              <a:t>Safety Factor Contours, Individual Components</a:t>
            </a:r>
            <a:endParaRPr spc="-10" dirty="0"/>
          </a:p>
        </p:txBody>
      </p:sp>
      <p:sp>
        <p:nvSpPr>
          <p:cNvPr id="14" name="TextBox 13">
            <a:extLst>
              <a:ext uri="{FF2B5EF4-FFF2-40B4-BE49-F238E27FC236}">
                <a16:creationId xmlns:a16="http://schemas.microsoft.com/office/drawing/2014/main" id="{C4C69B82-70BB-5864-CFE4-026F302426FA}"/>
              </a:ext>
            </a:extLst>
          </p:cNvPr>
          <p:cNvSpPr txBox="1"/>
          <p:nvPr/>
        </p:nvSpPr>
        <p:spPr>
          <a:xfrm>
            <a:off x="1653747" y="1392285"/>
            <a:ext cx="1136401" cy="369332"/>
          </a:xfrm>
          <a:prstGeom prst="rect">
            <a:avLst/>
          </a:prstGeom>
          <a:noFill/>
        </p:spPr>
        <p:txBody>
          <a:bodyPr wrap="none" rtlCol="0">
            <a:spAutoFit/>
          </a:bodyPr>
          <a:lstStyle/>
          <a:p>
            <a:r>
              <a:rPr lang="en-US" dirty="0"/>
              <a:t>Heat Sink</a:t>
            </a:r>
          </a:p>
        </p:txBody>
      </p:sp>
      <p:sp>
        <p:nvSpPr>
          <p:cNvPr id="17" name="TextBox 16">
            <a:extLst>
              <a:ext uri="{FF2B5EF4-FFF2-40B4-BE49-F238E27FC236}">
                <a16:creationId xmlns:a16="http://schemas.microsoft.com/office/drawing/2014/main" id="{74E9EFAC-3FB3-9EBE-960A-EB458EE5C72D}"/>
              </a:ext>
            </a:extLst>
          </p:cNvPr>
          <p:cNvSpPr txBox="1"/>
          <p:nvPr/>
        </p:nvSpPr>
        <p:spPr>
          <a:xfrm>
            <a:off x="5723445" y="1399737"/>
            <a:ext cx="1424172" cy="369332"/>
          </a:xfrm>
          <a:prstGeom prst="rect">
            <a:avLst/>
          </a:prstGeom>
          <a:noFill/>
        </p:spPr>
        <p:txBody>
          <a:bodyPr wrap="none" rtlCol="0">
            <a:spAutoFit/>
          </a:bodyPr>
          <a:lstStyle/>
          <a:p>
            <a:r>
              <a:rPr lang="en-US" dirty="0"/>
              <a:t>Fan Housing</a:t>
            </a:r>
          </a:p>
        </p:txBody>
      </p:sp>
      <p:sp>
        <p:nvSpPr>
          <p:cNvPr id="20" name="TextBox 19">
            <a:extLst>
              <a:ext uri="{FF2B5EF4-FFF2-40B4-BE49-F238E27FC236}">
                <a16:creationId xmlns:a16="http://schemas.microsoft.com/office/drawing/2014/main" id="{6E985BD3-24EE-0A46-81E0-05B1486E64C3}"/>
              </a:ext>
            </a:extLst>
          </p:cNvPr>
          <p:cNvSpPr txBox="1"/>
          <p:nvPr/>
        </p:nvSpPr>
        <p:spPr>
          <a:xfrm>
            <a:off x="9684291" y="1389935"/>
            <a:ext cx="553741" cy="369332"/>
          </a:xfrm>
          <a:prstGeom prst="rect">
            <a:avLst/>
          </a:prstGeom>
          <a:noFill/>
        </p:spPr>
        <p:txBody>
          <a:bodyPr wrap="none" rtlCol="0">
            <a:spAutoFit/>
          </a:bodyPr>
          <a:lstStyle/>
          <a:p>
            <a:r>
              <a:rPr lang="en-US" dirty="0"/>
              <a:t>Fan</a:t>
            </a:r>
          </a:p>
        </p:txBody>
      </p:sp>
      <p:pic>
        <p:nvPicPr>
          <p:cNvPr id="4" name="Picture 3">
            <a:extLst>
              <a:ext uri="{FF2B5EF4-FFF2-40B4-BE49-F238E27FC236}">
                <a16:creationId xmlns:a16="http://schemas.microsoft.com/office/drawing/2014/main" id="{BC127EEF-4C80-45C6-260A-AB83AA24E3D9}"/>
              </a:ext>
            </a:extLst>
          </p:cNvPr>
          <p:cNvPicPr>
            <a:picLocks noChangeAspect="1"/>
          </p:cNvPicPr>
          <p:nvPr/>
        </p:nvPicPr>
        <p:blipFill>
          <a:blip r:embed="rId2"/>
          <a:stretch>
            <a:fillRect/>
          </a:stretch>
        </p:blipFill>
        <p:spPr>
          <a:xfrm>
            <a:off x="696629" y="1769069"/>
            <a:ext cx="3288739" cy="3245372"/>
          </a:xfrm>
          <a:prstGeom prst="rect">
            <a:avLst/>
          </a:prstGeom>
        </p:spPr>
      </p:pic>
      <p:pic>
        <p:nvPicPr>
          <p:cNvPr id="6" name="Picture 5">
            <a:extLst>
              <a:ext uri="{FF2B5EF4-FFF2-40B4-BE49-F238E27FC236}">
                <a16:creationId xmlns:a16="http://schemas.microsoft.com/office/drawing/2014/main" id="{6F67FBC4-8193-2BE1-48DF-4A1F6AB28226}"/>
              </a:ext>
            </a:extLst>
          </p:cNvPr>
          <p:cNvPicPr>
            <a:picLocks noChangeAspect="1"/>
          </p:cNvPicPr>
          <p:nvPr/>
        </p:nvPicPr>
        <p:blipFill>
          <a:blip r:embed="rId3"/>
          <a:stretch>
            <a:fillRect/>
          </a:stretch>
        </p:blipFill>
        <p:spPr>
          <a:xfrm>
            <a:off x="4363502" y="1750144"/>
            <a:ext cx="3668612" cy="3283222"/>
          </a:xfrm>
          <a:prstGeom prst="rect">
            <a:avLst/>
          </a:prstGeom>
        </p:spPr>
      </p:pic>
      <p:pic>
        <p:nvPicPr>
          <p:cNvPr id="8" name="Picture 7">
            <a:extLst>
              <a:ext uri="{FF2B5EF4-FFF2-40B4-BE49-F238E27FC236}">
                <a16:creationId xmlns:a16="http://schemas.microsoft.com/office/drawing/2014/main" id="{F397538E-EF6A-B404-998F-4E2549AF124A}"/>
              </a:ext>
            </a:extLst>
          </p:cNvPr>
          <p:cNvPicPr>
            <a:picLocks noChangeAspect="1"/>
          </p:cNvPicPr>
          <p:nvPr/>
        </p:nvPicPr>
        <p:blipFill>
          <a:blip r:embed="rId4"/>
          <a:stretch>
            <a:fillRect/>
          </a:stretch>
        </p:blipFill>
        <p:spPr>
          <a:xfrm>
            <a:off x="8230990" y="1750143"/>
            <a:ext cx="3724424" cy="3264297"/>
          </a:xfrm>
          <a:prstGeom prst="rect">
            <a:avLst/>
          </a:prstGeom>
        </p:spPr>
      </p:pic>
      <p:sp>
        <p:nvSpPr>
          <p:cNvPr id="9" name="TextBox 8">
            <a:extLst>
              <a:ext uri="{FF2B5EF4-FFF2-40B4-BE49-F238E27FC236}">
                <a16:creationId xmlns:a16="http://schemas.microsoft.com/office/drawing/2014/main" id="{D706DB00-8A55-166F-F72B-B3150F931276}"/>
              </a:ext>
            </a:extLst>
          </p:cNvPr>
          <p:cNvSpPr txBox="1"/>
          <p:nvPr/>
        </p:nvSpPr>
        <p:spPr>
          <a:xfrm>
            <a:off x="889062" y="5577840"/>
            <a:ext cx="10311221" cy="923330"/>
          </a:xfrm>
          <a:prstGeom prst="rect">
            <a:avLst/>
          </a:prstGeom>
          <a:noFill/>
        </p:spPr>
        <p:txBody>
          <a:bodyPr wrap="none" rtlCol="0">
            <a:spAutoFit/>
          </a:bodyPr>
          <a:lstStyle/>
          <a:p>
            <a:r>
              <a:rPr lang="en-US" dirty="0">
                <a:latin typeface="Garamond" panose="02020404030301010803" pitchFamily="18" charset="0"/>
              </a:rPr>
              <a:t>Conclusion: </a:t>
            </a:r>
          </a:p>
          <a:p>
            <a:pPr marL="285750" indent="-285750">
              <a:buFontTx/>
              <a:buChar char="-"/>
            </a:pPr>
            <a:r>
              <a:rPr lang="en-US" dirty="0">
                <a:latin typeface="Garamond" panose="02020404030301010803" pitchFamily="18" charset="0"/>
              </a:rPr>
              <a:t>Heat sink has the highest risk of structural failure.</a:t>
            </a:r>
          </a:p>
          <a:p>
            <a:pPr marL="285750" indent="-285750">
              <a:buFontTx/>
              <a:buChar char="-"/>
            </a:pPr>
            <a:r>
              <a:rPr lang="en-US" dirty="0">
                <a:latin typeface="Garamond" panose="02020404030301010803" pitchFamily="18" charset="0"/>
              </a:rPr>
              <a:t>Lowest safety factor is 1.64, meaning the CPU cooling system will not have structural failure during operation.</a:t>
            </a:r>
          </a:p>
        </p:txBody>
      </p:sp>
      <p:sp>
        <p:nvSpPr>
          <p:cNvPr id="3" name="TextBox 2">
            <a:extLst>
              <a:ext uri="{FF2B5EF4-FFF2-40B4-BE49-F238E27FC236}">
                <a16:creationId xmlns:a16="http://schemas.microsoft.com/office/drawing/2014/main" id="{638857A0-4F5B-9452-65A7-7B6886B2D609}"/>
              </a:ext>
            </a:extLst>
          </p:cNvPr>
          <p:cNvSpPr txBox="1"/>
          <p:nvPr/>
        </p:nvSpPr>
        <p:spPr>
          <a:xfrm>
            <a:off x="889062" y="5033364"/>
            <a:ext cx="2903872" cy="276999"/>
          </a:xfrm>
          <a:prstGeom prst="rect">
            <a:avLst/>
          </a:prstGeom>
          <a:noFill/>
        </p:spPr>
        <p:txBody>
          <a:bodyPr wrap="none" rtlCol="0">
            <a:spAutoFit/>
          </a:bodyPr>
          <a:lstStyle/>
          <a:p>
            <a:r>
              <a:rPr lang="en-US" sz="1200" dirty="0"/>
              <a:t>Figure (27): Heat sink stress safety factor.</a:t>
            </a:r>
          </a:p>
        </p:txBody>
      </p:sp>
      <p:sp>
        <p:nvSpPr>
          <p:cNvPr id="5" name="TextBox 4">
            <a:extLst>
              <a:ext uri="{FF2B5EF4-FFF2-40B4-BE49-F238E27FC236}">
                <a16:creationId xmlns:a16="http://schemas.microsoft.com/office/drawing/2014/main" id="{25EA0BD5-9E6E-65CB-0CC2-15F608643801}"/>
              </a:ext>
            </a:extLst>
          </p:cNvPr>
          <p:cNvSpPr txBox="1"/>
          <p:nvPr/>
        </p:nvSpPr>
        <p:spPr>
          <a:xfrm>
            <a:off x="4655558" y="5050335"/>
            <a:ext cx="3084499" cy="276999"/>
          </a:xfrm>
          <a:prstGeom prst="rect">
            <a:avLst/>
          </a:prstGeom>
          <a:noFill/>
        </p:spPr>
        <p:txBody>
          <a:bodyPr wrap="none" rtlCol="0">
            <a:spAutoFit/>
          </a:bodyPr>
          <a:lstStyle/>
          <a:p>
            <a:r>
              <a:rPr lang="en-US" sz="1200" dirty="0"/>
              <a:t>Figure (28): Fan housing stress safety factor.</a:t>
            </a:r>
          </a:p>
        </p:txBody>
      </p:sp>
      <p:sp>
        <p:nvSpPr>
          <p:cNvPr id="7" name="TextBox 6">
            <a:extLst>
              <a:ext uri="{FF2B5EF4-FFF2-40B4-BE49-F238E27FC236}">
                <a16:creationId xmlns:a16="http://schemas.microsoft.com/office/drawing/2014/main" id="{26861092-A3D6-6DB6-57F8-F2E14D50A6C8}"/>
              </a:ext>
            </a:extLst>
          </p:cNvPr>
          <p:cNvSpPr txBox="1"/>
          <p:nvPr/>
        </p:nvSpPr>
        <p:spPr>
          <a:xfrm>
            <a:off x="8857633" y="5033365"/>
            <a:ext cx="2523448" cy="276999"/>
          </a:xfrm>
          <a:prstGeom prst="rect">
            <a:avLst/>
          </a:prstGeom>
          <a:noFill/>
        </p:spPr>
        <p:txBody>
          <a:bodyPr wrap="none" rtlCol="0">
            <a:spAutoFit/>
          </a:bodyPr>
          <a:lstStyle/>
          <a:p>
            <a:r>
              <a:rPr lang="en-US" sz="1200" dirty="0"/>
              <a:t>Figure (29): Fan stress safety factor.</a:t>
            </a:r>
          </a:p>
        </p:txBody>
      </p:sp>
    </p:spTree>
    <p:extLst>
      <p:ext uri="{BB962C8B-B14F-4D97-AF65-F5344CB8AC3E}">
        <p14:creationId xmlns:p14="http://schemas.microsoft.com/office/powerpoint/2010/main" val="10800551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7044" y="396637"/>
            <a:ext cx="10515600" cy="689291"/>
          </a:xfrm>
          <a:prstGeom prst="rect">
            <a:avLst/>
          </a:prstGeom>
        </p:spPr>
        <p:txBody>
          <a:bodyPr vert="horz" wrap="square" lIns="0" tIns="12065" rIns="0" bIns="0" rtlCol="0">
            <a:spAutoFit/>
          </a:bodyPr>
          <a:lstStyle/>
          <a:p>
            <a:pPr marL="12700">
              <a:lnSpc>
                <a:spcPct val="100000"/>
              </a:lnSpc>
              <a:spcBef>
                <a:spcPts val="95"/>
              </a:spcBef>
            </a:pPr>
            <a:r>
              <a:rPr lang="en-US" dirty="0"/>
              <a:t>Radial Deformation of Fan Component</a:t>
            </a:r>
            <a:endParaRPr spc="-10" dirty="0"/>
          </a:p>
        </p:txBody>
      </p:sp>
      <p:pic>
        <p:nvPicPr>
          <p:cNvPr id="7" name="Picture 6">
            <a:extLst>
              <a:ext uri="{FF2B5EF4-FFF2-40B4-BE49-F238E27FC236}">
                <a16:creationId xmlns:a16="http://schemas.microsoft.com/office/drawing/2014/main" id="{ED10C98A-B82A-437D-C423-5BD8DD375732}"/>
              </a:ext>
            </a:extLst>
          </p:cNvPr>
          <p:cNvPicPr>
            <a:picLocks noChangeAspect="1"/>
          </p:cNvPicPr>
          <p:nvPr/>
        </p:nvPicPr>
        <p:blipFill>
          <a:blip r:embed="rId2"/>
          <a:stretch>
            <a:fillRect/>
          </a:stretch>
        </p:blipFill>
        <p:spPr>
          <a:xfrm>
            <a:off x="1053936" y="1462087"/>
            <a:ext cx="4905375" cy="3933825"/>
          </a:xfrm>
          <a:prstGeom prst="rect">
            <a:avLst/>
          </a:prstGeom>
        </p:spPr>
      </p:pic>
      <p:sp>
        <p:nvSpPr>
          <p:cNvPr id="9" name="TextBox 8">
            <a:extLst>
              <a:ext uri="{FF2B5EF4-FFF2-40B4-BE49-F238E27FC236}">
                <a16:creationId xmlns:a16="http://schemas.microsoft.com/office/drawing/2014/main" id="{322F4439-7FE3-C8D1-20C8-A9DD0ED99AC6}"/>
              </a:ext>
            </a:extLst>
          </p:cNvPr>
          <p:cNvSpPr txBox="1"/>
          <p:nvPr/>
        </p:nvSpPr>
        <p:spPr>
          <a:xfrm>
            <a:off x="6232691" y="2457263"/>
            <a:ext cx="5525549" cy="1754326"/>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Garamond" panose="02020404030301010803" pitchFamily="18" charset="0"/>
              </a:rPr>
              <a:t>Geometrical distance between fan and housing: 5.76mm</a:t>
            </a:r>
          </a:p>
          <a:p>
            <a:endParaRPr lang="en-US" dirty="0">
              <a:latin typeface="Garamond" panose="02020404030301010803" pitchFamily="18" charset="0"/>
            </a:endParaRPr>
          </a:p>
          <a:p>
            <a:pPr marL="285750" indent="-285750">
              <a:buFont typeface="Arial" panose="020B0604020202020204" pitchFamily="34" charset="0"/>
              <a:buChar char="•"/>
            </a:pPr>
            <a:r>
              <a:rPr lang="en-US" dirty="0">
                <a:latin typeface="Garamond" panose="02020404030301010803" pitchFamily="18" charset="0"/>
              </a:rPr>
              <a:t>Maximum radial deformation of fan: 0.0762 mm</a:t>
            </a:r>
          </a:p>
          <a:p>
            <a:endParaRPr lang="en-US" dirty="0">
              <a:latin typeface="Garamond" panose="02020404030301010803" pitchFamily="18" charset="0"/>
            </a:endParaRPr>
          </a:p>
          <a:p>
            <a:pPr marL="285750" indent="-285750">
              <a:buFont typeface="Arial" panose="020B0604020202020204" pitchFamily="34" charset="0"/>
              <a:buChar char="•"/>
            </a:pPr>
            <a:r>
              <a:rPr lang="en-US" dirty="0">
                <a:latin typeface="Garamond" panose="02020404030301010803" pitchFamily="18" charset="0"/>
              </a:rPr>
              <a:t>Conclusion: There is ample clearance between the fan and the housing. </a:t>
            </a:r>
          </a:p>
        </p:txBody>
      </p:sp>
      <p:sp>
        <p:nvSpPr>
          <p:cNvPr id="3" name="TextBox 2">
            <a:extLst>
              <a:ext uri="{FF2B5EF4-FFF2-40B4-BE49-F238E27FC236}">
                <a16:creationId xmlns:a16="http://schemas.microsoft.com/office/drawing/2014/main" id="{B7403F2A-A0E4-2B39-5016-56DDD5C676A2}"/>
              </a:ext>
            </a:extLst>
          </p:cNvPr>
          <p:cNvSpPr txBox="1"/>
          <p:nvPr/>
        </p:nvSpPr>
        <p:spPr>
          <a:xfrm>
            <a:off x="1945554" y="5395912"/>
            <a:ext cx="3122137" cy="276999"/>
          </a:xfrm>
          <a:prstGeom prst="rect">
            <a:avLst/>
          </a:prstGeom>
          <a:noFill/>
        </p:spPr>
        <p:txBody>
          <a:bodyPr wrap="none" rtlCol="0">
            <a:spAutoFit/>
          </a:bodyPr>
          <a:lstStyle/>
          <a:p>
            <a:r>
              <a:rPr lang="en-US" sz="1200" dirty="0"/>
              <a:t>Figure (30): Fan radial deformation contours.</a:t>
            </a:r>
          </a:p>
        </p:txBody>
      </p:sp>
    </p:spTree>
    <p:extLst>
      <p:ext uri="{BB962C8B-B14F-4D97-AF65-F5344CB8AC3E}">
        <p14:creationId xmlns:p14="http://schemas.microsoft.com/office/powerpoint/2010/main" val="32389174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3D93EAE1-A060-29DE-2384-274FFBAA94F5}"/>
              </a:ext>
            </a:extLst>
          </p:cNvPr>
          <p:cNvSpPr>
            <a:spLocks noGrp="1"/>
          </p:cNvSpPr>
          <p:nvPr>
            <p:ph type="title"/>
          </p:nvPr>
        </p:nvSpPr>
        <p:spPr>
          <a:xfrm>
            <a:off x="1314824" y="735106"/>
            <a:ext cx="10053763" cy="2928470"/>
          </a:xfrm>
        </p:spPr>
        <p:txBody>
          <a:bodyPr vert="horz" lIns="91440" tIns="45720" rIns="91440" bIns="45720" rtlCol="0" anchor="b">
            <a:normAutofit/>
          </a:bodyPr>
          <a:lstStyle/>
          <a:p>
            <a:r>
              <a:rPr lang="en-US" sz="4800" b="1" kern="1200" dirty="0">
                <a:solidFill>
                  <a:srgbClr val="FFFFFF"/>
                </a:solidFill>
                <a:latin typeface="+mj-lt"/>
                <a:ea typeface="+mj-ea"/>
                <a:cs typeface="+mj-cs"/>
              </a:rPr>
              <a:t>Part </a:t>
            </a:r>
            <a:r>
              <a:rPr lang="en-US" sz="4800" b="1" dirty="0">
                <a:solidFill>
                  <a:srgbClr val="FFFFFF"/>
                </a:solidFill>
              </a:rPr>
              <a:t>3</a:t>
            </a:r>
            <a:br>
              <a:rPr lang="en-US" sz="4800" b="1" kern="1200" dirty="0">
                <a:solidFill>
                  <a:srgbClr val="FFFFFF"/>
                </a:solidFill>
                <a:latin typeface="+mj-lt"/>
                <a:ea typeface="+mj-ea"/>
                <a:cs typeface="+mj-cs"/>
              </a:rPr>
            </a:br>
            <a:r>
              <a:rPr lang="en-US" sz="4800" b="1" kern="1200" dirty="0">
                <a:solidFill>
                  <a:srgbClr val="FFFFFF"/>
                </a:solidFill>
                <a:latin typeface="+mj-lt"/>
                <a:ea typeface="+mj-ea"/>
                <a:cs typeface="+mj-cs"/>
              </a:rPr>
              <a:t>Periodic Structural Analysis of Fan</a:t>
            </a:r>
          </a:p>
        </p:txBody>
      </p:sp>
    </p:spTree>
    <p:extLst>
      <p:ext uri="{BB962C8B-B14F-4D97-AF65-F5344CB8AC3E}">
        <p14:creationId xmlns:p14="http://schemas.microsoft.com/office/powerpoint/2010/main" val="3282111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14375" y="177935"/>
            <a:ext cx="10515600" cy="689291"/>
          </a:xfrm>
          <a:prstGeom prst="rect">
            <a:avLst/>
          </a:prstGeom>
        </p:spPr>
        <p:txBody>
          <a:bodyPr vert="horz" wrap="square" lIns="0" tIns="12065" rIns="0" bIns="0" rtlCol="0">
            <a:spAutoFit/>
          </a:bodyPr>
          <a:lstStyle/>
          <a:p>
            <a:pPr marL="12700">
              <a:lnSpc>
                <a:spcPct val="100000"/>
              </a:lnSpc>
              <a:spcBef>
                <a:spcPts val="95"/>
              </a:spcBef>
            </a:pPr>
            <a:r>
              <a:rPr lang="en-US" dirty="0"/>
              <a:t>Model and Mesh</a:t>
            </a:r>
            <a:endParaRPr spc="-20" dirty="0"/>
          </a:p>
        </p:txBody>
      </p:sp>
      <p:sp>
        <p:nvSpPr>
          <p:cNvPr id="12" name="TextBox 11">
            <a:extLst>
              <a:ext uri="{FF2B5EF4-FFF2-40B4-BE49-F238E27FC236}">
                <a16:creationId xmlns:a16="http://schemas.microsoft.com/office/drawing/2014/main" id="{88C33CFA-9E4C-2092-58DD-A0D88D109EF5}"/>
              </a:ext>
            </a:extLst>
          </p:cNvPr>
          <p:cNvSpPr txBox="1"/>
          <p:nvPr/>
        </p:nvSpPr>
        <p:spPr>
          <a:xfrm>
            <a:off x="7750624" y="891552"/>
            <a:ext cx="2556149" cy="646331"/>
          </a:xfrm>
          <a:prstGeom prst="rect">
            <a:avLst/>
          </a:prstGeom>
          <a:noFill/>
        </p:spPr>
        <p:txBody>
          <a:bodyPr wrap="none" rtlCol="0">
            <a:spAutoFit/>
          </a:bodyPr>
          <a:lstStyle/>
          <a:p>
            <a:r>
              <a:rPr lang="en-US" dirty="0"/>
              <a:t># of Elements: 569418</a:t>
            </a:r>
          </a:p>
          <a:p>
            <a:r>
              <a:rPr lang="en-US" dirty="0"/>
              <a:t>Max Skewness: 0.91631</a:t>
            </a:r>
          </a:p>
        </p:txBody>
      </p:sp>
      <p:sp>
        <p:nvSpPr>
          <p:cNvPr id="3" name="TextBox 2">
            <a:extLst>
              <a:ext uri="{FF2B5EF4-FFF2-40B4-BE49-F238E27FC236}">
                <a16:creationId xmlns:a16="http://schemas.microsoft.com/office/drawing/2014/main" id="{AB467113-323A-B44A-3042-472248BCAD54}"/>
              </a:ext>
            </a:extLst>
          </p:cNvPr>
          <p:cNvSpPr txBox="1"/>
          <p:nvPr/>
        </p:nvSpPr>
        <p:spPr>
          <a:xfrm>
            <a:off x="962025" y="848592"/>
            <a:ext cx="2898294" cy="646331"/>
          </a:xfrm>
          <a:prstGeom prst="rect">
            <a:avLst/>
          </a:prstGeom>
          <a:noFill/>
        </p:spPr>
        <p:txBody>
          <a:bodyPr wrap="none" rtlCol="0">
            <a:spAutoFit/>
          </a:bodyPr>
          <a:lstStyle/>
          <a:p>
            <a:r>
              <a:rPr lang="en-US" dirty="0"/>
              <a:t>1/7</a:t>
            </a:r>
            <a:r>
              <a:rPr lang="en-US" baseline="30000" dirty="0"/>
              <a:t>th</a:t>
            </a:r>
            <a:r>
              <a:rPr lang="en-US" dirty="0"/>
              <a:t> periodic sector of fan</a:t>
            </a:r>
          </a:p>
          <a:p>
            <a:r>
              <a:rPr lang="en-US" dirty="0"/>
              <a:t>Material: Glass Filled Nylon</a:t>
            </a:r>
          </a:p>
        </p:txBody>
      </p:sp>
      <p:pic>
        <p:nvPicPr>
          <p:cNvPr id="5" name="Picture 4">
            <a:extLst>
              <a:ext uri="{FF2B5EF4-FFF2-40B4-BE49-F238E27FC236}">
                <a16:creationId xmlns:a16="http://schemas.microsoft.com/office/drawing/2014/main" id="{E69FD21B-A6A9-368F-BE33-C03725D05C33}"/>
              </a:ext>
            </a:extLst>
          </p:cNvPr>
          <p:cNvPicPr>
            <a:picLocks noChangeAspect="1"/>
          </p:cNvPicPr>
          <p:nvPr/>
        </p:nvPicPr>
        <p:blipFill>
          <a:blip r:embed="rId2"/>
          <a:stretch>
            <a:fillRect/>
          </a:stretch>
        </p:blipFill>
        <p:spPr>
          <a:xfrm>
            <a:off x="6255933" y="1537884"/>
            <a:ext cx="4904018" cy="4765290"/>
          </a:xfrm>
          <a:prstGeom prst="rect">
            <a:avLst/>
          </a:prstGeom>
        </p:spPr>
      </p:pic>
      <p:pic>
        <p:nvPicPr>
          <p:cNvPr id="7" name="Picture 6">
            <a:extLst>
              <a:ext uri="{FF2B5EF4-FFF2-40B4-BE49-F238E27FC236}">
                <a16:creationId xmlns:a16="http://schemas.microsoft.com/office/drawing/2014/main" id="{8290C125-6F53-A146-E39E-DA99BF155523}"/>
              </a:ext>
            </a:extLst>
          </p:cNvPr>
          <p:cNvPicPr>
            <a:picLocks noChangeAspect="1"/>
          </p:cNvPicPr>
          <p:nvPr/>
        </p:nvPicPr>
        <p:blipFill>
          <a:blip r:embed="rId3"/>
          <a:stretch>
            <a:fillRect/>
          </a:stretch>
        </p:blipFill>
        <p:spPr>
          <a:xfrm>
            <a:off x="510905" y="1494923"/>
            <a:ext cx="5037248" cy="4751706"/>
          </a:xfrm>
          <a:prstGeom prst="rect">
            <a:avLst/>
          </a:prstGeom>
        </p:spPr>
      </p:pic>
      <p:sp>
        <p:nvSpPr>
          <p:cNvPr id="4" name="TextBox 3">
            <a:extLst>
              <a:ext uri="{FF2B5EF4-FFF2-40B4-BE49-F238E27FC236}">
                <a16:creationId xmlns:a16="http://schemas.microsoft.com/office/drawing/2014/main" id="{5A27E847-9838-A90D-FA35-DCF201C04181}"/>
              </a:ext>
            </a:extLst>
          </p:cNvPr>
          <p:cNvSpPr txBox="1"/>
          <p:nvPr/>
        </p:nvSpPr>
        <p:spPr>
          <a:xfrm>
            <a:off x="1305403" y="6303173"/>
            <a:ext cx="3448252" cy="276999"/>
          </a:xfrm>
          <a:prstGeom prst="rect">
            <a:avLst/>
          </a:prstGeom>
          <a:noFill/>
        </p:spPr>
        <p:txBody>
          <a:bodyPr wrap="none" rtlCol="0">
            <a:spAutoFit/>
          </a:bodyPr>
          <a:lstStyle/>
          <a:p>
            <a:r>
              <a:rPr lang="en-US" sz="1200" dirty="0"/>
              <a:t>Figure (31): Fan blade periodic section geometry.</a:t>
            </a:r>
          </a:p>
        </p:txBody>
      </p:sp>
      <p:sp>
        <p:nvSpPr>
          <p:cNvPr id="6" name="TextBox 5">
            <a:extLst>
              <a:ext uri="{FF2B5EF4-FFF2-40B4-BE49-F238E27FC236}">
                <a16:creationId xmlns:a16="http://schemas.microsoft.com/office/drawing/2014/main" id="{1BEC08BB-6FEA-92E7-237D-73AC9F282FBE}"/>
              </a:ext>
            </a:extLst>
          </p:cNvPr>
          <p:cNvSpPr txBox="1"/>
          <p:nvPr/>
        </p:nvSpPr>
        <p:spPr>
          <a:xfrm>
            <a:off x="6983816" y="6303173"/>
            <a:ext cx="3158365" cy="276999"/>
          </a:xfrm>
          <a:prstGeom prst="rect">
            <a:avLst/>
          </a:prstGeom>
          <a:noFill/>
        </p:spPr>
        <p:txBody>
          <a:bodyPr wrap="none" rtlCol="0">
            <a:spAutoFit/>
          </a:bodyPr>
          <a:lstStyle/>
          <a:p>
            <a:r>
              <a:rPr lang="en-US" sz="1200" dirty="0"/>
              <a:t>Figure (32): Fan blade periodic section mesh.</a:t>
            </a:r>
          </a:p>
        </p:txBody>
      </p:sp>
    </p:spTree>
    <p:extLst>
      <p:ext uri="{BB962C8B-B14F-4D97-AF65-F5344CB8AC3E}">
        <p14:creationId xmlns:p14="http://schemas.microsoft.com/office/powerpoint/2010/main" val="3921816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bject 2">
            <a:extLst>
              <a:ext uri="{FF2B5EF4-FFF2-40B4-BE49-F238E27FC236}">
                <a16:creationId xmlns:a16="http://schemas.microsoft.com/office/drawing/2014/main" id="{792C47AC-70A1-F518-BC2C-655078430B24}"/>
              </a:ext>
            </a:extLst>
          </p:cNvPr>
          <p:cNvSpPr txBox="1">
            <a:spLocks noGrp="1"/>
          </p:cNvSpPr>
          <p:nvPr>
            <p:ph type="title"/>
          </p:nvPr>
        </p:nvSpPr>
        <p:spPr>
          <a:xfrm>
            <a:off x="1371600" y="467361"/>
            <a:ext cx="9896475" cy="689291"/>
          </a:xfrm>
          <a:prstGeom prst="rect">
            <a:avLst/>
          </a:prstGeom>
        </p:spPr>
        <p:txBody>
          <a:bodyPr vert="horz" wrap="square" lIns="0" tIns="12065" rIns="0" bIns="0" rtlCol="0">
            <a:spAutoFit/>
          </a:bodyPr>
          <a:lstStyle/>
          <a:p>
            <a:pPr marL="12700">
              <a:lnSpc>
                <a:spcPct val="100000"/>
              </a:lnSpc>
              <a:spcBef>
                <a:spcPts val="95"/>
              </a:spcBef>
            </a:pPr>
            <a:r>
              <a:rPr dirty="0">
                <a:solidFill>
                  <a:schemeClr val="bg1"/>
                </a:solidFill>
              </a:rPr>
              <a:t>Problem</a:t>
            </a:r>
            <a:r>
              <a:rPr spc="-160" dirty="0">
                <a:solidFill>
                  <a:schemeClr val="bg1"/>
                </a:solidFill>
              </a:rPr>
              <a:t> </a:t>
            </a:r>
            <a:r>
              <a:rPr spc="-10" dirty="0">
                <a:solidFill>
                  <a:schemeClr val="bg1"/>
                </a:solidFill>
              </a:rPr>
              <a:t>Definition</a:t>
            </a:r>
          </a:p>
        </p:txBody>
      </p:sp>
      <p:sp>
        <p:nvSpPr>
          <p:cNvPr id="5" name="TextBox 4">
            <a:extLst>
              <a:ext uri="{FF2B5EF4-FFF2-40B4-BE49-F238E27FC236}">
                <a16:creationId xmlns:a16="http://schemas.microsoft.com/office/drawing/2014/main" id="{F9E8F771-5587-EA36-C7F8-20C87CD6D6AB}"/>
              </a:ext>
            </a:extLst>
          </p:cNvPr>
          <p:cNvSpPr txBox="1"/>
          <p:nvPr/>
        </p:nvSpPr>
        <p:spPr>
          <a:xfrm>
            <a:off x="1685300" y="5274551"/>
            <a:ext cx="8821396" cy="1200329"/>
          </a:xfrm>
          <a:prstGeom prst="rect">
            <a:avLst/>
          </a:prstGeom>
          <a:noFill/>
        </p:spPr>
        <p:txBody>
          <a:bodyPr wrap="square">
            <a:spAutoFit/>
          </a:bodyPr>
          <a:lstStyle/>
          <a:p>
            <a:endParaRPr lang="en-US" dirty="0"/>
          </a:p>
          <a:p>
            <a:r>
              <a:rPr lang="en-US" dirty="0">
                <a:latin typeface="Garamond" panose="02020404030301010803" pitchFamily="18" charset="0"/>
              </a:rPr>
              <a:t>As it can be seen in Figure(2), heat sink is made of aluminum, while the fan and the fan-casing are made of glass-filled nylon. The motor that drives the fan is assumed to be an integral part of the fan and it is assumed to be made from same material as the fan. </a:t>
            </a:r>
          </a:p>
        </p:txBody>
      </p:sp>
      <p:sp>
        <p:nvSpPr>
          <p:cNvPr id="6" name="object 2">
            <a:extLst>
              <a:ext uri="{FF2B5EF4-FFF2-40B4-BE49-F238E27FC236}">
                <a16:creationId xmlns:a16="http://schemas.microsoft.com/office/drawing/2014/main" id="{FB1C95D7-2907-5C25-86D5-8A6CD4BAD529}"/>
              </a:ext>
            </a:extLst>
          </p:cNvPr>
          <p:cNvSpPr txBox="1">
            <a:spLocks/>
          </p:cNvSpPr>
          <p:nvPr/>
        </p:nvSpPr>
        <p:spPr>
          <a:xfrm>
            <a:off x="838198" y="1780679"/>
            <a:ext cx="10515600" cy="750847"/>
          </a:xfrm>
          <a:prstGeom prst="rect">
            <a:avLst/>
          </a:prstGeom>
        </p:spPr>
        <p:txBody>
          <a:bodyPr vert="horz" wrap="square" lIns="0" tIns="12065" rIns="0" bIns="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ct val="100000"/>
              </a:lnSpc>
              <a:spcBef>
                <a:spcPts val="95"/>
              </a:spcBef>
            </a:pPr>
            <a:r>
              <a:rPr lang="en-US" sz="2400" dirty="0">
                <a:latin typeface="Garamond" panose="02020404030301010803" pitchFamily="18" charset="0"/>
              </a:rPr>
              <a:t>Determine the steady-state thermal response and structural stresses associated with the following cooling system:</a:t>
            </a:r>
            <a:endParaRPr lang="en-US" sz="2400" spc="-10" dirty="0">
              <a:latin typeface="Garamond" panose="02020404030301010803" pitchFamily="18" charset="0"/>
            </a:endParaRPr>
          </a:p>
        </p:txBody>
      </p:sp>
      <p:pic>
        <p:nvPicPr>
          <p:cNvPr id="7" name="Picture 6">
            <a:extLst>
              <a:ext uri="{FF2B5EF4-FFF2-40B4-BE49-F238E27FC236}">
                <a16:creationId xmlns:a16="http://schemas.microsoft.com/office/drawing/2014/main" id="{155CD0EE-93F7-28E3-B6A3-C6D6B89DCFDC}"/>
              </a:ext>
            </a:extLst>
          </p:cNvPr>
          <p:cNvPicPr>
            <a:picLocks noChangeAspect="1"/>
          </p:cNvPicPr>
          <p:nvPr/>
        </p:nvPicPr>
        <p:blipFill>
          <a:blip r:embed="rId2"/>
          <a:stretch>
            <a:fillRect/>
          </a:stretch>
        </p:blipFill>
        <p:spPr>
          <a:xfrm>
            <a:off x="3317836" y="2714773"/>
            <a:ext cx="4797463" cy="2726616"/>
          </a:xfrm>
          <a:prstGeom prst="rect">
            <a:avLst/>
          </a:prstGeom>
        </p:spPr>
      </p:pic>
      <p:sp>
        <p:nvSpPr>
          <p:cNvPr id="2" name="TextBox 1">
            <a:extLst>
              <a:ext uri="{FF2B5EF4-FFF2-40B4-BE49-F238E27FC236}">
                <a16:creationId xmlns:a16="http://schemas.microsoft.com/office/drawing/2014/main" id="{117072DC-952D-13DD-06F8-E755CBF05E34}"/>
              </a:ext>
            </a:extLst>
          </p:cNvPr>
          <p:cNvSpPr txBox="1"/>
          <p:nvPr/>
        </p:nvSpPr>
        <p:spPr>
          <a:xfrm>
            <a:off x="3918857" y="5302889"/>
            <a:ext cx="795795" cy="276999"/>
          </a:xfrm>
          <a:prstGeom prst="rect">
            <a:avLst/>
          </a:prstGeom>
          <a:noFill/>
        </p:spPr>
        <p:txBody>
          <a:bodyPr wrap="none" rtlCol="0">
            <a:spAutoFit/>
          </a:bodyPr>
          <a:lstStyle/>
          <a:p>
            <a:r>
              <a:rPr lang="en-US" sz="1200" dirty="0"/>
              <a:t>Figure (1)</a:t>
            </a:r>
          </a:p>
        </p:txBody>
      </p:sp>
      <p:sp>
        <p:nvSpPr>
          <p:cNvPr id="3" name="TextBox 2">
            <a:extLst>
              <a:ext uri="{FF2B5EF4-FFF2-40B4-BE49-F238E27FC236}">
                <a16:creationId xmlns:a16="http://schemas.microsoft.com/office/drawing/2014/main" id="{A959BAB3-0A4F-75DD-F37F-CED49125DBC6}"/>
              </a:ext>
            </a:extLst>
          </p:cNvPr>
          <p:cNvSpPr txBox="1"/>
          <p:nvPr/>
        </p:nvSpPr>
        <p:spPr>
          <a:xfrm>
            <a:off x="6236710" y="5302888"/>
            <a:ext cx="795795" cy="276999"/>
          </a:xfrm>
          <a:prstGeom prst="rect">
            <a:avLst/>
          </a:prstGeom>
          <a:noFill/>
        </p:spPr>
        <p:txBody>
          <a:bodyPr wrap="none" rtlCol="0">
            <a:spAutoFit/>
          </a:bodyPr>
          <a:lstStyle/>
          <a:p>
            <a:r>
              <a:rPr lang="en-US" sz="1200" dirty="0"/>
              <a:t>Figure (2)</a:t>
            </a:r>
          </a:p>
        </p:txBody>
      </p:sp>
    </p:spTree>
    <p:extLst>
      <p:ext uri="{BB962C8B-B14F-4D97-AF65-F5344CB8AC3E}">
        <p14:creationId xmlns:p14="http://schemas.microsoft.com/office/powerpoint/2010/main" val="41428687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85CB4-7ECD-30C1-0800-F8304EC16DC2}"/>
              </a:ext>
            </a:extLst>
          </p:cNvPr>
          <p:cNvSpPr>
            <a:spLocks noGrp="1"/>
          </p:cNvSpPr>
          <p:nvPr>
            <p:ph type="title"/>
          </p:nvPr>
        </p:nvSpPr>
        <p:spPr>
          <a:xfrm>
            <a:off x="303179" y="-161389"/>
            <a:ext cx="10515600" cy="1325563"/>
          </a:xfrm>
        </p:spPr>
        <p:txBody>
          <a:bodyPr/>
          <a:lstStyle/>
          <a:p>
            <a:r>
              <a:rPr lang="en-US" dirty="0"/>
              <a:t>Boundary Conditions, Periodic Structural </a:t>
            </a:r>
          </a:p>
        </p:txBody>
      </p:sp>
      <p:pic>
        <p:nvPicPr>
          <p:cNvPr id="5" name="Picture 4">
            <a:extLst>
              <a:ext uri="{FF2B5EF4-FFF2-40B4-BE49-F238E27FC236}">
                <a16:creationId xmlns:a16="http://schemas.microsoft.com/office/drawing/2014/main" id="{559F9899-BB1F-9362-9C33-8F7B226C4E62}"/>
              </a:ext>
            </a:extLst>
          </p:cNvPr>
          <p:cNvPicPr>
            <a:picLocks noChangeAspect="1"/>
          </p:cNvPicPr>
          <p:nvPr/>
        </p:nvPicPr>
        <p:blipFill>
          <a:blip r:embed="rId2"/>
          <a:stretch>
            <a:fillRect/>
          </a:stretch>
        </p:blipFill>
        <p:spPr>
          <a:xfrm>
            <a:off x="446869" y="764481"/>
            <a:ext cx="3290483" cy="2479693"/>
          </a:xfrm>
          <a:prstGeom prst="rect">
            <a:avLst/>
          </a:prstGeom>
        </p:spPr>
      </p:pic>
      <p:pic>
        <p:nvPicPr>
          <p:cNvPr id="7" name="Picture 6">
            <a:extLst>
              <a:ext uri="{FF2B5EF4-FFF2-40B4-BE49-F238E27FC236}">
                <a16:creationId xmlns:a16="http://schemas.microsoft.com/office/drawing/2014/main" id="{A0AB25FA-EC66-8F8C-DE5F-5C6919E9B102}"/>
              </a:ext>
            </a:extLst>
          </p:cNvPr>
          <p:cNvPicPr>
            <a:picLocks noChangeAspect="1"/>
          </p:cNvPicPr>
          <p:nvPr/>
        </p:nvPicPr>
        <p:blipFill>
          <a:blip r:embed="rId3"/>
          <a:stretch>
            <a:fillRect/>
          </a:stretch>
        </p:blipFill>
        <p:spPr>
          <a:xfrm>
            <a:off x="446870" y="3244174"/>
            <a:ext cx="3290483" cy="2927607"/>
          </a:xfrm>
          <a:prstGeom prst="rect">
            <a:avLst/>
          </a:prstGeom>
        </p:spPr>
      </p:pic>
      <p:pic>
        <p:nvPicPr>
          <p:cNvPr id="10" name="Picture 9">
            <a:extLst>
              <a:ext uri="{FF2B5EF4-FFF2-40B4-BE49-F238E27FC236}">
                <a16:creationId xmlns:a16="http://schemas.microsoft.com/office/drawing/2014/main" id="{3CC7E3AF-B840-82C6-6291-CE4DB216B8D4}"/>
              </a:ext>
            </a:extLst>
          </p:cNvPr>
          <p:cNvPicPr>
            <a:picLocks noChangeAspect="1"/>
          </p:cNvPicPr>
          <p:nvPr/>
        </p:nvPicPr>
        <p:blipFill>
          <a:blip r:embed="rId4"/>
          <a:stretch>
            <a:fillRect/>
          </a:stretch>
        </p:blipFill>
        <p:spPr>
          <a:xfrm>
            <a:off x="4182000" y="2157527"/>
            <a:ext cx="3487532" cy="2927607"/>
          </a:xfrm>
          <a:prstGeom prst="rect">
            <a:avLst/>
          </a:prstGeom>
        </p:spPr>
      </p:pic>
      <p:pic>
        <p:nvPicPr>
          <p:cNvPr id="14" name="Picture 13">
            <a:extLst>
              <a:ext uri="{FF2B5EF4-FFF2-40B4-BE49-F238E27FC236}">
                <a16:creationId xmlns:a16="http://schemas.microsoft.com/office/drawing/2014/main" id="{015A982F-9C1D-861A-FFB3-82E673BB8F44}"/>
              </a:ext>
            </a:extLst>
          </p:cNvPr>
          <p:cNvPicPr>
            <a:picLocks noChangeAspect="1"/>
          </p:cNvPicPr>
          <p:nvPr/>
        </p:nvPicPr>
        <p:blipFill>
          <a:blip r:embed="rId5"/>
          <a:stretch>
            <a:fillRect/>
          </a:stretch>
        </p:blipFill>
        <p:spPr>
          <a:xfrm>
            <a:off x="8343596" y="786724"/>
            <a:ext cx="3248025" cy="4914900"/>
          </a:xfrm>
          <a:prstGeom prst="rect">
            <a:avLst/>
          </a:prstGeom>
        </p:spPr>
      </p:pic>
      <p:sp>
        <p:nvSpPr>
          <p:cNvPr id="3" name="TextBox 2">
            <a:extLst>
              <a:ext uri="{FF2B5EF4-FFF2-40B4-BE49-F238E27FC236}">
                <a16:creationId xmlns:a16="http://schemas.microsoft.com/office/drawing/2014/main" id="{3A7C0323-4B36-4A31-18E8-3F0018099B8C}"/>
              </a:ext>
            </a:extLst>
          </p:cNvPr>
          <p:cNvSpPr txBox="1"/>
          <p:nvPr/>
        </p:nvSpPr>
        <p:spPr>
          <a:xfrm>
            <a:off x="206177" y="6171781"/>
            <a:ext cx="3771866" cy="276999"/>
          </a:xfrm>
          <a:prstGeom prst="rect">
            <a:avLst/>
          </a:prstGeom>
          <a:noFill/>
        </p:spPr>
        <p:txBody>
          <a:bodyPr wrap="none" rtlCol="0">
            <a:spAutoFit/>
          </a:bodyPr>
          <a:lstStyle/>
          <a:p>
            <a:r>
              <a:rPr lang="en-US" sz="1200" dirty="0"/>
              <a:t>Figure (33,upper &amp; 34,lower): Periodic section defined.</a:t>
            </a:r>
          </a:p>
        </p:txBody>
      </p:sp>
      <p:sp>
        <p:nvSpPr>
          <p:cNvPr id="4" name="TextBox 3">
            <a:extLst>
              <a:ext uri="{FF2B5EF4-FFF2-40B4-BE49-F238E27FC236}">
                <a16:creationId xmlns:a16="http://schemas.microsoft.com/office/drawing/2014/main" id="{B9E7AB1F-F8F8-2805-ECB8-B82C85D661B3}"/>
              </a:ext>
            </a:extLst>
          </p:cNvPr>
          <p:cNvSpPr txBox="1"/>
          <p:nvPr/>
        </p:nvSpPr>
        <p:spPr>
          <a:xfrm>
            <a:off x="4708734" y="5085134"/>
            <a:ext cx="2434064" cy="276999"/>
          </a:xfrm>
          <a:prstGeom prst="rect">
            <a:avLst/>
          </a:prstGeom>
          <a:noFill/>
        </p:spPr>
        <p:txBody>
          <a:bodyPr wrap="none" rtlCol="0">
            <a:spAutoFit/>
          </a:bodyPr>
          <a:lstStyle/>
          <a:p>
            <a:r>
              <a:rPr lang="en-US" sz="1200" dirty="0"/>
              <a:t>Figure (35): Fixed support defined.</a:t>
            </a:r>
          </a:p>
        </p:txBody>
      </p:sp>
      <p:sp>
        <p:nvSpPr>
          <p:cNvPr id="6" name="TextBox 5">
            <a:extLst>
              <a:ext uri="{FF2B5EF4-FFF2-40B4-BE49-F238E27FC236}">
                <a16:creationId xmlns:a16="http://schemas.microsoft.com/office/drawing/2014/main" id="{FDA8E942-539E-C536-C9B0-493E996460E5}"/>
              </a:ext>
            </a:extLst>
          </p:cNvPr>
          <p:cNvSpPr txBox="1"/>
          <p:nvPr/>
        </p:nvSpPr>
        <p:spPr>
          <a:xfrm>
            <a:off x="8450975" y="5701624"/>
            <a:ext cx="3033266" cy="276999"/>
          </a:xfrm>
          <a:prstGeom prst="rect">
            <a:avLst/>
          </a:prstGeom>
          <a:noFill/>
        </p:spPr>
        <p:txBody>
          <a:bodyPr wrap="none" rtlCol="0">
            <a:spAutoFit/>
          </a:bodyPr>
          <a:lstStyle/>
          <a:p>
            <a:r>
              <a:rPr lang="en-US" sz="1200" dirty="0"/>
              <a:t>Figure (36): Rotation of 5000rpm is defined.</a:t>
            </a:r>
          </a:p>
        </p:txBody>
      </p:sp>
    </p:spTree>
    <p:extLst>
      <p:ext uri="{BB962C8B-B14F-4D97-AF65-F5344CB8AC3E}">
        <p14:creationId xmlns:p14="http://schemas.microsoft.com/office/powerpoint/2010/main" val="9560217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6F6F2-B164-A7D1-F93D-72A980F1C0A8}"/>
              </a:ext>
            </a:extLst>
          </p:cNvPr>
          <p:cNvSpPr>
            <a:spLocks noGrp="1"/>
          </p:cNvSpPr>
          <p:nvPr>
            <p:ph type="title"/>
          </p:nvPr>
        </p:nvSpPr>
        <p:spPr/>
        <p:txBody>
          <a:bodyPr/>
          <a:lstStyle/>
          <a:p>
            <a:r>
              <a:rPr lang="en-US" dirty="0"/>
              <a:t>Results, Periodic Structural I</a:t>
            </a:r>
          </a:p>
        </p:txBody>
      </p:sp>
      <p:pic>
        <p:nvPicPr>
          <p:cNvPr id="4" name="Picture 3">
            <a:extLst>
              <a:ext uri="{FF2B5EF4-FFF2-40B4-BE49-F238E27FC236}">
                <a16:creationId xmlns:a16="http://schemas.microsoft.com/office/drawing/2014/main" id="{F7260C74-E1FB-033D-C297-105052D6A295}"/>
              </a:ext>
            </a:extLst>
          </p:cNvPr>
          <p:cNvPicPr>
            <a:picLocks noChangeAspect="1"/>
          </p:cNvPicPr>
          <p:nvPr/>
        </p:nvPicPr>
        <p:blipFill>
          <a:blip r:embed="rId2"/>
          <a:stretch>
            <a:fillRect/>
          </a:stretch>
        </p:blipFill>
        <p:spPr>
          <a:xfrm>
            <a:off x="536034" y="2266545"/>
            <a:ext cx="4060679" cy="3898633"/>
          </a:xfrm>
          <a:prstGeom prst="rect">
            <a:avLst/>
          </a:prstGeom>
        </p:spPr>
      </p:pic>
      <p:sp>
        <p:nvSpPr>
          <p:cNvPr id="5" name="TextBox 4">
            <a:extLst>
              <a:ext uri="{FF2B5EF4-FFF2-40B4-BE49-F238E27FC236}">
                <a16:creationId xmlns:a16="http://schemas.microsoft.com/office/drawing/2014/main" id="{1B902858-50C2-674E-AACD-50022D5F0B3C}"/>
              </a:ext>
            </a:extLst>
          </p:cNvPr>
          <p:cNvSpPr txBox="1"/>
          <p:nvPr/>
        </p:nvSpPr>
        <p:spPr>
          <a:xfrm>
            <a:off x="7885339" y="1843088"/>
            <a:ext cx="1864485" cy="369332"/>
          </a:xfrm>
          <a:prstGeom prst="rect">
            <a:avLst/>
          </a:prstGeom>
          <a:noFill/>
        </p:spPr>
        <p:txBody>
          <a:bodyPr wrap="none" rtlCol="0">
            <a:spAutoFit/>
          </a:bodyPr>
          <a:lstStyle/>
          <a:p>
            <a:r>
              <a:rPr lang="en-US" dirty="0"/>
              <a:t>Von Mises Stress</a:t>
            </a:r>
          </a:p>
        </p:txBody>
      </p:sp>
      <p:sp>
        <p:nvSpPr>
          <p:cNvPr id="6" name="TextBox 5">
            <a:extLst>
              <a:ext uri="{FF2B5EF4-FFF2-40B4-BE49-F238E27FC236}">
                <a16:creationId xmlns:a16="http://schemas.microsoft.com/office/drawing/2014/main" id="{5D9704B7-0634-625D-9514-9943480A9F52}"/>
              </a:ext>
            </a:extLst>
          </p:cNvPr>
          <p:cNvSpPr txBox="1"/>
          <p:nvPr/>
        </p:nvSpPr>
        <p:spPr>
          <a:xfrm>
            <a:off x="1462741" y="1843088"/>
            <a:ext cx="1958870" cy="369332"/>
          </a:xfrm>
          <a:prstGeom prst="rect">
            <a:avLst/>
          </a:prstGeom>
          <a:noFill/>
        </p:spPr>
        <p:txBody>
          <a:bodyPr wrap="none" rtlCol="0">
            <a:spAutoFit/>
          </a:bodyPr>
          <a:lstStyle/>
          <a:p>
            <a:r>
              <a:rPr lang="en-US" dirty="0"/>
              <a:t>Total Deformation</a:t>
            </a:r>
          </a:p>
        </p:txBody>
      </p:sp>
      <p:pic>
        <p:nvPicPr>
          <p:cNvPr id="8" name="Picture 7">
            <a:extLst>
              <a:ext uri="{FF2B5EF4-FFF2-40B4-BE49-F238E27FC236}">
                <a16:creationId xmlns:a16="http://schemas.microsoft.com/office/drawing/2014/main" id="{0147F2AF-DEDE-73C8-A6AD-93F77D9442B4}"/>
              </a:ext>
            </a:extLst>
          </p:cNvPr>
          <p:cNvPicPr>
            <a:picLocks noChangeAspect="1"/>
          </p:cNvPicPr>
          <p:nvPr/>
        </p:nvPicPr>
        <p:blipFill>
          <a:blip r:embed="rId3"/>
          <a:stretch>
            <a:fillRect/>
          </a:stretch>
        </p:blipFill>
        <p:spPr>
          <a:xfrm>
            <a:off x="6788994" y="2212420"/>
            <a:ext cx="4333875" cy="4000500"/>
          </a:xfrm>
          <a:prstGeom prst="rect">
            <a:avLst/>
          </a:prstGeom>
        </p:spPr>
      </p:pic>
      <p:sp>
        <p:nvSpPr>
          <p:cNvPr id="3" name="TextBox 2">
            <a:extLst>
              <a:ext uri="{FF2B5EF4-FFF2-40B4-BE49-F238E27FC236}">
                <a16:creationId xmlns:a16="http://schemas.microsoft.com/office/drawing/2014/main" id="{4657D270-14CE-6957-A851-A943CA905A9A}"/>
              </a:ext>
            </a:extLst>
          </p:cNvPr>
          <p:cNvSpPr txBox="1"/>
          <p:nvPr/>
        </p:nvSpPr>
        <p:spPr>
          <a:xfrm>
            <a:off x="721220" y="6165178"/>
            <a:ext cx="3690306" cy="276999"/>
          </a:xfrm>
          <a:prstGeom prst="rect">
            <a:avLst/>
          </a:prstGeom>
          <a:noFill/>
        </p:spPr>
        <p:txBody>
          <a:bodyPr wrap="none" rtlCol="0">
            <a:spAutoFit/>
          </a:bodyPr>
          <a:lstStyle/>
          <a:p>
            <a:r>
              <a:rPr lang="en-US" sz="1200" dirty="0"/>
              <a:t>Figure (37): Total deformation contours of fan section.</a:t>
            </a:r>
          </a:p>
        </p:txBody>
      </p:sp>
      <p:sp>
        <p:nvSpPr>
          <p:cNvPr id="7" name="TextBox 6">
            <a:extLst>
              <a:ext uri="{FF2B5EF4-FFF2-40B4-BE49-F238E27FC236}">
                <a16:creationId xmlns:a16="http://schemas.microsoft.com/office/drawing/2014/main" id="{F45BFB56-980E-DBA9-2727-3F22D89DB953}"/>
              </a:ext>
            </a:extLst>
          </p:cNvPr>
          <p:cNvSpPr txBox="1"/>
          <p:nvPr/>
        </p:nvSpPr>
        <p:spPr>
          <a:xfrm>
            <a:off x="7137131" y="6212920"/>
            <a:ext cx="3637599" cy="276999"/>
          </a:xfrm>
          <a:prstGeom prst="rect">
            <a:avLst/>
          </a:prstGeom>
          <a:noFill/>
        </p:spPr>
        <p:txBody>
          <a:bodyPr wrap="none" rtlCol="0">
            <a:spAutoFit/>
          </a:bodyPr>
          <a:lstStyle/>
          <a:p>
            <a:r>
              <a:rPr lang="en-US" sz="1200" dirty="0"/>
              <a:t>Figure (38): Von Mises stress contours of fan section.</a:t>
            </a:r>
          </a:p>
        </p:txBody>
      </p:sp>
    </p:spTree>
    <p:extLst>
      <p:ext uri="{BB962C8B-B14F-4D97-AF65-F5344CB8AC3E}">
        <p14:creationId xmlns:p14="http://schemas.microsoft.com/office/powerpoint/2010/main" val="3543625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6F6F2-B164-A7D1-F93D-72A980F1C0A8}"/>
              </a:ext>
            </a:extLst>
          </p:cNvPr>
          <p:cNvSpPr>
            <a:spLocks noGrp="1"/>
          </p:cNvSpPr>
          <p:nvPr>
            <p:ph type="title"/>
          </p:nvPr>
        </p:nvSpPr>
        <p:spPr/>
        <p:txBody>
          <a:bodyPr/>
          <a:lstStyle/>
          <a:p>
            <a:r>
              <a:rPr lang="en-US" dirty="0"/>
              <a:t>Results, Periodic Structural II</a:t>
            </a:r>
          </a:p>
        </p:txBody>
      </p:sp>
      <p:sp>
        <p:nvSpPr>
          <p:cNvPr id="5" name="TextBox 4">
            <a:extLst>
              <a:ext uri="{FF2B5EF4-FFF2-40B4-BE49-F238E27FC236}">
                <a16:creationId xmlns:a16="http://schemas.microsoft.com/office/drawing/2014/main" id="{1B902858-50C2-674E-AACD-50022D5F0B3C}"/>
              </a:ext>
            </a:extLst>
          </p:cNvPr>
          <p:cNvSpPr txBox="1"/>
          <p:nvPr/>
        </p:nvSpPr>
        <p:spPr>
          <a:xfrm>
            <a:off x="8050166" y="1857376"/>
            <a:ext cx="1493807" cy="369332"/>
          </a:xfrm>
          <a:prstGeom prst="rect">
            <a:avLst/>
          </a:prstGeom>
          <a:noFill/>
        </p:spPr>
        <p:txBody>
          <a:bodyPr wrap="none" rtlCol="0">
            <a:spAutoFit/>
          </a:bodyPr>
          <a:lstStyle/>
          <a:p>
            <a:r>
              <a:rPr lang="en-US" dirty="0"/>
              <a:t>Safety Factor</a:t>
            </a:r>
          </a:p>
        </p:txBody>
      </p:sp>
      <p:sp>
        <p:nvSpPr>
          <p:cNvPr id="6" name="TextBox 5">
            <a:extLst>
              <a:ext uri="{FF2B5EF4-FFF2-40B4-BE49-F238E27FC236}">
                <a16:creationId xmlns:a16="http://schemas.microsoft.com/office/drawing/2014/main" id="{5D9704B7-0634-625D-9514-9943480A9F52}"/>
              </a:ext>
            </a:extLst>
          </p:cNvPr>
          <p:cNvSpPr txBox="1"/>
          <p:nvPr/>
        </p:nvSpPr>
        <p:spPr>
          <a:xfrm>
            <a:off x="2219942" y="1857376"/>
            <a:ext cx="2114233" cy="369332"/>
          </a:xfrm>
          <a:prstGeom prst="rect">
            <a:avLst/>
          </a:prstGeom>
          <a:noFill/>
        </p:spPr>
        <p:txBody>
          <a:bodyPr wrap="none" rtlCol="0">
            <a:spAutoFit/>
          </a:bodyPr>
          <a:lstStyle/>
          <a:p>
            <a:r>
              <a:rPr lang="en-US" dirty="0"/>
              <a:t>Radial Deformation</a:t>
            </a:r>
          </a:p>
        </p:txBody>
      </p:sp>
      <p:pic>
        <p:nvPicPr>
          <p:cNvPr id="7" name="Picture 6">
            <a:extLst>
              <a:ext uri="{FF2B5EF4-FFF2-40B4-BE49-F238E27FC236}">
                <a16:creationId xmlns:a16="http://schemas.microsoft.com/office/drawing/2014/main" id="{4D468C13-E838-8610-7281-A0EF6F6CFE59}"/>
              </a:ext>
            </a:extLst>
          </p:cNvPr>
          <p:cNvPicPr>
            <a:picLocks noChangeAspect="1"/>
          </p:cNvPicPr>
          <p:nvPr/>
        </p:nvPicPr>
        <p:blipFill>
          <a:blip r:embed="rId2"/>
          <a:stretch>
            <a:fillRect/>
          </a:stretch>
        </p:blipFill>
        <p:spPr>
          <a:xfrm>
            <a:off x="1010541" y="2264808"/>
            <a:ext cx="4743450" cy="3962400"/>
          </a:xfrm>
          <a:prstGeom prst="rect">
            <a:avLst/>
          </a:prstGeom>
        </p:spPr>
      </p:pic>
      <p:pic>
        <p:nvPicPr>
          <p:cNvPr id="10" name="Picture 9">
            <a:extLst>
              <a:ext uri="{FF2B5EF4-FFF2-40B4-BE49-F238E27FC236}">
                <a16:creationId xmlns:a16="http://schemas.microsoft.com/office/drawing/2014/main" id="{8C885F57-7821-564F-B58A-2EBEC5E793C9}"/>
              </a:ext>
            </a:extLst>
          </p:cNvPr>
          <p:cNvPicPr>
            <a:picLocks noChangeAspect="1"/>
          </p:cNvPicPr>
          <p:nvPr/>
        </p:nvPicPr>
        <p:blipFill>
          <a:blip r:embed="rId3"/>
          <a:stretch>
            <a:fillRect/>
          </a:stretch>
        </p:blipFill>
        <p:spPr>
          <a:xfrm>
            <a:off x="7038133" y="2252292"/>
            <a:ext cx="3517875" cy="3960628"/>
          </a:xfrm>
          <a:prstGeom prst="rect">
            <a:avLst/>
          </a:prstGeom>
        </p:spPr>
      </p:pic>
      <p:sp>
        <p:nvSpPr>
          <p:cNvPr id="3" name="TextBox 2">
            <a:extLst>
              <a:ext uri="{FF2B5EF4-FFF2-40B4-BE49-F238E27FC236}">
                <a16:creationId xmlns:a16="http://schemas.microsoft.com/office/drawing/2014/main" id="{B875AE61-3D96-5314-631F-E5477BC5FAD7}"/>
              </a:ext>
            </a:extLst>
          </p:cNvPr>
          <p:cNvSpPr txBox="1"/>
          <p:nvPr/>
        </p:nvSpPr>
        <p:spPr>
          <a:xfrm>
            <a:off x="1529147" y="6230164"/>
            <a:ext cx="3793859" cy="276999"/>
          </a:xfrm>
          <a:prstGeom prst="rect">
            <a:avLst/>
          </a:prstGeom>
          <a:noFill/>
        </p:spPr>
        <p:txBody>
          <a:bodyPr wrap="none" rtlCol="0">
            <a:spAutoFit/>
          </a:bodyPr>
          <a:lstStyle/>
          <a:p>
            <a:r>
              <a:rPr lang="en-US" sz="1200" dirty="0"/>
              <a:t>Figure (39): Radial deformation contours of fan section.</a:t>
            </a:r>
          </a:p>
        </p:txBody>
      </p:sp>
      <p:sp>
        <p:nvSpPr>
          <p:cNvPr id="4" name="TextBox 3">
            <a:extLst>
              <a:ext uri="{FF2B5EF4-FFF2-40B4-BE49-F238E27FC236}">
                <a16:creationId xmlns:a16="http://schemas.microsoft.com/office/drawing/2014/main" id="{D6D3FBEE-840D-B0E6-CE17-A0FF0252CA7A}"/>
              </a:ext>
            </a:extLst>
          </p:cNvPr>
          <p:cNvSpPr txBox="1"/>
          <p:nvPr/>
        </p:nvSpPr>
        <p:spPr>
          <a:xfrm>
            <a:off x="7415216" y="6215876"/>
            <a:ext cx="2763705" cy="276999"/>
          </a:xfrm>
          <a:prstGeom prst="rect">
            <a:avLst/>
          </a:prstGeom>
          <a:noFill/>
        </p:spPr>
        <p:txBody>
          <a:bodyPr wrap="none" rtlCol="0">
            <a:spAutoFit/>
          </a:bodyPr>
          <a:lstStyle/>
          <a:p>
            <a:r>
              <a:rPr lang="en-US" sz="1200" dirty="0"/>
              <a:t>Figure (40): Safety factor of fan section.</a:t>
            </a:r>
          </a:p>
        </p:txBody>
      </p:sp>
      <p:sp>
        <p:nvSpPr>
          <p:cNvPr id="9" name="Oval 8">
            <a:extLst>
              <a:ext uri="{FF2B5EF4-FFF2-40B4-BE49-F238E27FC236}">
                <a16:creationId xmlns:a16="http://schemas.microsoft.com/office/drawing/2014/main" id="{14D21745-6852-67CD-3002-045B02673C39}"/>
              </a:ext>
            </a:extLst>
          </p:cNvPr>
          <p:cNvSpPr/>
          <p:nvPr/>
        </p:nvSpPr>
        <p:spPr>
          <a:xfrm>
            <a:off x="8204886" y="3330146"/>
            <a:ext cx="469557" cy="4757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46639D35-4244-2E48-F111-C400F463DB8B}"/>
              </a:ext>
            </a:extLst>
          </p:cNvPr>
          <p:cNvSpPr/>
          <p:nvPr/>
        </p:nvSpPr>
        <p:spPr>
          <a:xfrm>
            <a:off x="9606417" y="3894998"/>
            <a:ext cx="469557" cy="47573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38554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B8E3093-D9CF-4D5C-7059-8EC580F3722E}"/>
              </a:ext>
            </a:extLst>
          </p:cNvPr>
          <p:cNvSpPr>
            <a:spLocks noGrp="1"/>
          </p:cNvSpPr>
          <p:nvPr>
            <p:ph type="title"/>
          </p:nvPr>
        </p:nvSpPr>
        <p:spPr>
          <a:xfrm>
            <a:off x="826396" y="586855"/>
            <a:ext cx="4230100" cy="3387497"/>
          </a:xfrm>
        </p:spPr>
        <p:txBody>
          <a:bodyPr vert="horz" lIns="91440" tIns="45720" rIns="91440" bIns="45720" rtlCol="0" anchor="b">
            <a:normAutofit/>
          </a:bodyPr>
          <a:lstStyle/>
          <a:p>
            <a:pPr algn="r"/>
            <a:r>
              <a:rPr lang="en-US" sz="4000" b="1" kern="1200" dirty="0">
                <a:solidFill>
                  <a:srgbClr val="FFFFFF"/>
                </a:solidFill>
                <a:latin typeface="+mj-lt"/>
                <a:ea typeface="+mj-ea"/>
                <a:cs typeface="+mj-cs"/>
              </a:rPr>
              <a:t>Discussion II</a:t>
            </a:r>
          </a:p>
        </p:txBody>
      </p:sp>
      <p:sp>
        <p:nvSpPr>
          <p:cNvPr id="3" name="TextBox 2">
            <a:extLst>
              <a:ext uri="{FF2B5EF4-FFF2-40B4-BE49-F238E27FC236}">
                <a16:creationId xmlns:a16="http://schemas.microsoft.com/office/drawing/2014/main" id="{E5A135C9-65A5-F837-902A-915D95DF35FE}"/>
              </a:ext>
            </a:extLst>
          </p:cNvPr>
          <p:cNvSpPr txBox="1"/>
          <p:nvPr/>
        </p:nvSpPr>
        <p:spPr>
          <a:xfrm>
            <a:off x="6442611" y="1637122"/>
            <a:ext cx="4862447" cy="4144942"/>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2000" dirty="0">
                <a:latin typeface="Garamond" panose="02020404030301010803" pitchFamily="18" charset="0"/>
              </a:rPr>
              <a:t>The temperature load present in part 1 &amp; 2 had little effect on the stresses of the fan component. This is due to the low thermal conductivity of the fan housing</a:t>
            </a:r>
          </a:p>
          <a:p>
            <a:pPr indent="-228600">
              <a:lnSpc>
                <a:spcPct val="90000"/>
              </a:lnSpc>
              <a:spcAft>
                <a:spcPts val="600"/>
              </a:spcAft>
              <a:buFont typeface="Arial" panose="020B0604020202020204" pitchFamily="34" charset="0"/>
              <a:buChar char="•"/>
            </a:pPr>
            <a:endParaRPr lang="en-US" sz="2000" dirty="0">
              <a:latin typeface="Garamond" panose="02020404030301010803" pitchFamily="18" charset="0"/>
            </a:endParaRPr>
          </a:p>
          <a:p>
            <a:pPr indent="-228600">
              <a:lnSpc>
                <a:spcPct val="90000"/>
              </a:lnSpc>
              <a:spcAft>
                <a:spcPts val="600"/>
              </a:spcAft>
              <a:buFont typeface="Arial" panose="020B0604020202020204" pitchFamily="34" charset="0"/>
              <a:buChar char="•"/>
            </a:pPr>
            <a:r>
              <a:rPr lang="en-US" sz="2000" dirty="0">
                <a:latin typeface="Garamond" panose="02020404030301010803" pitchFamily="18" charset="0"/>
              </a:rPr>
              <a:t>Deformation of the fan component was about 0.02mm smaller without the addition of thermal loading. </a:t>
            </a:r>
          </a:p>
          <a:p>
            <a:pPr indent="-228600">
              <a:lnSpc>
                <a:spcPct val="90000"/>
              </a:lnSpc>
              <a:spcAft>
                <a:spcPts val="600"/>
              </a:spcAft>
              <a:buFont typeface="Arial" panose="020B0604020202020204" pitchFamily="34" charset="0"/>
              <a:buChar char="•"/>
            </a:pPr>
            <a:endParaRPr lang="en-US" sz="2000" dirty="0">
              <a:latin typeface="Garamond" panose="02020404030301010803" pitchFamily="18" charset="0"/>
            </a:endParaRPr>
          </a:p>
          <a:p>
            <a:pPr indent="-228600">
              <a:lnSpc>
                <a:spcPct val="90000"/>
              </a:lnSpc>
              <a:spcAft>
                <a:spcPts val="600"/>
              </a:spcAft>
              <a:buFont typeface="Arial" panose="020B0604020202020204" pitchFamily="34" charset="0"/>
              <a:buChar char="•"/>
            </a:pPr>
            <a:r>
              <a:rPr lang="en-US" sz="2000" dirty="0">
                <a:latin typeface="Garamond" panose="02020404030301010803" pitchFamily="18" charset="0"/>
              </a:rPr>
              <a:t>The similar results shown in part 3 serves as validation of the quality of the mesh for part 1 &amp; 2. </a:t>
            </a:r>
          </a:p>
        </p:txBody>
      </p:sp>
    </p:spTree>
    <p:extLst>
      <p:ext uri="{BB962C8B-B14F-4D97-AF65-F5344CB8AC3E}">
        <p14:creationId xmlns:p14="http://schemas.microsoft.com/office/powerpoint/2010/main" val="18843690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6F0B157-38C5-3C3B-FC62-175D62C0CDB8}"/>
              </a:ext>
            </a:extLst>
          </p:cNvPr>
          <p:cNvSpPr/>
          <p:nvPr/>
        </p:nvSpPr>
        <p:spPr>
          <a:xfrm>
            <a:off x="1235676" y="4263081"/>
            <a:ext cx="9378778" cy="259492"/>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BCC83F3-567D-EA0D-77DE-18F15739B656}"/>
              </a:ext>
            </a:extLst>
          </p:cNvPr>
          <p:cNvSpPr>
            <a:spLocks noGrp="1"/>
          </p:cNvSpPr>
          <p:nvPr>
            <p:ph type="title"/>
          </p:nvPr>
        </p:nvSpPr>
        <p:spPr>
          <a:xfrm>
            <a:off x="838200" y="1798509"/>
            <a:ext cx="10515600" cy="1325563"/>
          </a:xfrm>
        </p:spPr>
        <p:txBody>
          <a:bodyPr/>
          <a:lstStyle/>
          <a:p>
            <a:r>
              <a:rPr lang="en-US" dirty="0"/>
              <a:t>Parametric Analysis of Fan Rotational Velocity</a:t>
            </a:r>
          </a:p>
        </p:txBody>
      </p:sp>
      <p:graphicFrame>
        <p:nvGraphicFramePr>
          <p:cNvPr id="3" name="Table 2">
            <a:extLst>
              <a:ext uri="{FF2B5EF4-FFF2-40B4-BE49-F238E27FC236}">
                <a16:creationId xmlns:a16="http://schemas.microsoft.com/office/drawing/2014/main" id="{D712173D-51AD-F643-CA4A-D37C6DB30EF9}"/>
              </a:ext>
            </a:extLst>
          </p:cNvPr>
          <p:cNvGraphicFramePr>
            <a:graphicFrameLocks noGrp="1"/>
          </p:cNvGraphicFramePr>
          <p:nvPr>
            <p:extLst>
              <p:ext uri="{D42A27DB-BD31-4B8C-83A1-F6EECF244321}">
                <p14:modId xmlns:p14="http://schemas.microsoft.com/office/powerpoint/2010/main" val="64102490"/>
              </p:ext>
            </p:extLst>
          </p:nvPr>
        </p:nvGraphicFramePr>
        <p:xfrm>
          <a:off x="1042210" y="2995873"/>
          <a:ext cx="9259382" cy="2787015"/>
        </p:xfrm>
        <a:graphic>
          <a:graphicData uri="http://schemas.openxmlformats.org/drawingml/2006/table">
            <a:tbl>
              <a:tblPr/>
              <a:tblGrid>
                <a:gridCol w="864689">
                  <a:extLst>
                    <a:ext uri="{9D8B030D-6E8A-4147-A177-3AD203B41FA5}">
                      <a16:colId xmlns:a16="http://schemas.microsoft.com/office/drawing/2014/main" val="865354055"/>
                    </a:ext>
                  </a:extLst>
                </a:gridCol>
                <a:gridCol w="3242585">
                  <a:extLst>
                    <a:ext uri="{9D8B030D-6E8A-4147-A177-3AD203B41FA5}">
                      <a16:colId xmlns:a16="http://schemas.microsoft.com/office/drawing/2014/main" val="2935713662"/>
                    </a:ext>
                  </a:extLst>
                </a:gridCol>
                <a:gridCol w="2846269">
                  <a:extLst>
                    <a:ext uri="{9D8B030D-6E8A-4147-A177-3AD203B41FA5}">
                      <a16:colId xmlns:a16="http://schemas.microsoft.com/office/drawing/2014/main" val="3681149729"/>
                    </a:ext>
                  </a:extLst>
                </a:gridCol>
                <a:gridCol w="2305839">
                  <a:extLst>
                    <a:ext uri="{9D8B030D-6E8A-4147-A177-3AD203B41FA5}">
                      <a16:colId xmlns:a16="http://schemas.microsoft.com/office/drawing/2014/main" val="3391357628"/>
                    </a:ext>
                  </a:extLst>
                </a:gridCol>
              </a:tblGrid>
              <a:tr h="190500">
                <a:tc>
                  <a:txBody>
                    <a:bodyPr/>
                    <a:lstStyle/>
                    <a:p>
                      <a:pPr algn="r" fontAlgn="b"/>
                      <a:r>
                        <a:rPr lang="en-US" sz="1600" b="0" i="0" u="none" strike="noStrike">
                          <a:solidFill>
                            <a:srgbClr val="000000"/>
                          </a:solidFill>
                          <a:effectLst/>
                          <a:latin typeface="Aptos Narrow" panose="020B0004020202020204" pitchFamily="34" charset="0"/>
                        </a:rPr>
                        <a:t>RPM</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Maximum Total Deformation (mm)</a:t>
                      </a:r>
                    </a:p>
                  </a:txBody>
                  <a:tcPr marL="9525" marR="9525" marT="9525" marB="0" anchor="b">
                    <a:lnL>
                      <a:noFill/>
                    </a:lnL>
                    <a:lnR>
                      <a:noFill/>
                    </a:lnR>
                    <a:lnT>
                      <a:noFill/>
                    </a:lnT>
                    <a:lnB>
                      <a:noFill/>
                    </a:lnB>
                    <a:noFill/>
                  </a:tcPr>
                </a:tc>
                <a:tc>
                  <a:txBody>
                    <a:bodyPr/>
                    <a:lstStyle/>
                    <a:p>
                      <a:pPr algn="r" fontAlgn="b"/>
                      <a:r>
                        <a:rPr lang="de-DE" sz="1600" b="0" i="0" u="none" strike="noStrike">
                          <a:solidFill>
                            <a:srgbClr val="000000"/>
                          </a:solidFill>
                          <a:effectLst/>
                          <a:latin typeface="Aptos Narrow" panose="020B0004020202020204" pitchFamily="34" charset="0"/>
                        </a:rPr>
                        <a:t>Maximum Von Mises Stress (MPa)</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Safety Factor (max of 15)</a:t>
                      </a:r>
                    </a:p>
                  </a:txBody>
                  <a:tcPr marL="9525" marR="9525" marT="9525" marB="0" anchor="b">
                    <a:lnL>
                      <a:noFill/>
                    </a:lnL>
                    <a:lnR>
                      <a:noFill/>
                    </a:lnR>
                    <a:lnT>
                      <a:noFill/>
                    </a:lnT>
                    <a:lnB>
                      <a:noFill/>
                    </a:lnB>
                    <a:noFill/>
                  </a:tcPr>
                </a:tc>
                <a:extLst>
                  <a:ext uri="{0D108BD9-81ED-4DB2-BD59-A6C34878D82A}">
                    <a16:rowId xmlns:a16="http://schemas.microsoft.com/office/drawing/2014/main" val="2274406543"/>
                  </a:ext>
                </a:extLst>
              </a:tr>
              <a:tr h="190500">
                <a:tc>
                  <a:txBody>
                    <a:bodyPr/>
                    <a:lstStyle/>
                    <a:p>
                      <a:pPr algn="r" fontAlgn="b"/>
                      <a:r>
                        <a:rPr lang="en-US" sz="1600" b="0" i="0" u="none" strike="noStrike">
                          <a:solidFill>
                            <a:srgbClr val="000000"/>
                          </a:solidFill>
                          <a:effectLst/>
                          <a:latin typeface="Aptos Narrow" panose="020B0004020202020204" pitchFamily="34" charset="0"/>
                        </a:rPr>
                        <a:t>1000</a:t>
                      </a:r>
                    </a:p>
                  </a:txBody>
                  <a:tcPr marL="9525" marR="9525" marT="9525" marB="0" anchor="b">
                    <a:lnL>
                      <a:noFill/>
                    </a:lnL>
                    <a:lnR>
                      <a:noFill/>
                    </a:lnR>
                    <a:lnT>
                      <a:noFill/>
                    </a:lnT>
                    <a:lnB>
                      <a:noFill/>
                    </a:lnB>
                    <a:noFill/>
                  </a:tcPr>
                </a:tc>
                <a:tc>
                  <a:txBody>
                    <a:bodyPr/>
                    <a:lstStyle/>
                    <a:p>
                      <a:pPr algn="r" fontAlgn="b"/>
                      <a:r>
                        <a:rPr lang="en-US" sz="1600" b="0" i="0" u="none" strike="noStrike" dirty="0">
                          <a:solidFill>
                            <a:srgbClr val="000000"/>
                          </a:solidFill>
                          <a:effectLst/>
                          <a:latin typeface="Aptos Narrow" panose="020B0004020202020204" pitchFamily="34" charset="0"/>
                        </a:rPr>
                        <a:t>0.00265</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0.303</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15</a:t>
                      </a:r>
                    </a:p>
                  </a:txBody>
                  <a:tcPr marL="9525" marR="9525" marT="9525" marB="0" anchor="b">
                    <a:lnL>
                      <a:noFill/>
                    </a:lnL>
                    <a:lnR>
                      <a:noFill/>
                    </a:lnR>
                    <a:lnT>
                      <a:noFill/>
                    </a:lnT>
                    <a:lnB>
                      <a:noFill/>
                    </a:lnB>
                    <a:noFill/>
                  </a:tcPr>
                </a:tc>
                <a:extLst>
                  <a:ext uri="{0D108BD9-81ED-4DB2-BD59-A6C34878D82A}">
                    <a16:rowId xmlns:a16="http://schemas.microsoft.com/office/drawing/2014/main" val="3313336026"/>
                  </a:ext>
                </a:extLst>
              </a:tr>
              <a:tr h="190500">
                <a:tc>
                  <a:txBody>
                    <a:bodyPr/>
                    <a:lstStyle/>
                    <a:p>
                      <a:pPr algn="r" fontAlgn="b"/>
                      <a:r>
                        <a:rPr lang="en-US" sz="1600" b="0" i="0" u="none" strike="noStrike">
                          <a:solidFill>
                            <a:srgbClr val="000000"/>
                          </a:solidFill>
                          <a:effectLst/>
                          <a:latin typeface="Aptos Narrow" panose="020B0004020202020204" pitchFamily="34" charset="0"/>
                        </a:rPr>
                        <a:t>2000</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0.0106</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1.211</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15</a:t>
                      </a:r>
                    </a:p>
                  </a:txBody>
                  <a:tcPr marL="9525" marR="9525" marT="9525" marB="0" anchor="b">
                    <a:lnL>
                      <a:noFill/>
                    </a:lnL>
                    <a:lnR>
                      <a:noFill/>
                    </a:lnR>
                    <a:lnT>
                      <a:noFill/>
                    </a:lnT>
                    <a:lnB>
                      <a:noFill/>
                    </a:lnB>
                    <a:noFill/>
                  </a:tcPr>
                </a:tc>
                <a:extLst>
                  <a:ext uri="{0D108BD9-81ED-4DB2-BD59-A6C34878D82A}">
                    <a16:rowId xmlns:a16="http://schemas.microsoft.com/office/drawing/2014/main" val="3980722010"/>
                  </a:ext>
                </a:extLst>
              </a:tr>
              <a:tr h="190500">
                <a:tc>
                  <a:txBody>
                    <a:bodyPr/>
                    <a:lstStyle/>
                    <a:p>
                      <a:pPr algn="r" fontAlgn="b"/>
                      <a:r>
                        <a:rPr lang="en-US" sz="1600" b="0" i="0" u="none" strike="noStrike">
                          <a:solidFill>
                            <a:srgbClr val="000000"/>
                          </a:solidFill>
                          <a:effectLst/>
                          <a:latin typeface="Aptos Narrow" panose="020B0004020202020204" pitchFamily="34" charset="0"/>
                        </a:rPr>
                        <a:t>3000</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0.0239</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2.724</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15</a:t>
                      </a:r>
                    </a:p>
                  </a:txBody>
                  <a:tcPr marL="9525" marR="9525" marT="9525" marB="0" anchor="b">
                    <a:lnL>
                      <a:noFill/>
                    </a:lnL>
                    <a:lnR>
                      <a:noFill/>
                    </a:lnR>
                    <a:lnT>
                      <a:noFill/>
                    </a:lnT>
                    <a:lnB>
                      <a:noFill/>
                    </a:lnB>
                    <a:noFill/>
                  </a:tcPr>
                </a:tc>
                <a:extLst>
                  <a:ext uri="{0D108BD9-81ED-4DB2-BD59-A6C34878D82A}">
                    <a16:rowId xmlns:a16="http://schemas.microsoft.com/office/drawing/2014/main" val="510136038"/>
                  </a:ext>
                </a:extLst>
              </a:tr>
              <a:tr h="190500">
                <a:tc>
                  <a:txBody>
                    <a:bodyPr/>
                    <a:lstStyle/>
                    <a:p>
                      <a:pPr algn="r" fontAlgn="b"/>
                      <a:r>
                        <a:rPr lang="en-US" sz="1600" b="0" i="0" u="none" strike="noStrike">
                          <a:solidFill>
                            <a:srgbClr val="000000"/>
                          </a:solidFill>
                          <a:effectLst/>
                          <a:latin typeface="Aptos Narrow" panose="020B0004020202020204" pitchFamily="34" charset="0"/>
                        </a:rPr>
                        <a:t>4000</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0.0425</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4.843</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11.4</a:t>
                      </a:r>
                    </a:p>
                  </a:txBody>
                  <a:tcPr marL="9525" marR="9525" marT="9525" marB="0" anchor="b">
                    <a:lnL>
                      <a:noFill/>
                    </a:lnL>
                    <a:lnR>
                      <a:noFill/>
                    </a:lnR>
                    <a:lnT>
                      <a:noFill/>
                    </a:lnT>
                    <a:lnB>
                      <a:noFill/>
                    </a:lnB>
                    <a:noFill/>
                  </a:tcPr>
                </a:tc>
                <a:extLst>
                  <a:ext uri="{0D108BD9-81ED-4DB2-BD59-A6C34878D82A}">
                    <a16:rowId xmlns:a16="http://schemas.microsoft.com/office/drawing/2014/main" val="3830907234"/>
                  </a:ext>
                </a:extLst>
              </a:tr>
              <a:tr h="190500">
                <a:tc>
                  <a:txBody>
                    <a:bodyPr/>
                    <a:lstStyle/>
                    <a:p>
                      <a:pPr algn="r" fontAlgn="b"/>
                      <a:r>
                        <a:rPr lang="en-US" sz="1600" b="0" i="0" u="none" strike="noStrike" dirty="0">
                          <a:solidFill>
                            <a:srgbClr val="000000"/>
                          </a:solidFill>
                          <a:effectLst/>
                          <a:latin typeface="Aptos Narrow" panose="020B0004020202020204" pitchFamily="34" charset="0"/>
                        </a:rPr>
                        <a:t>5000</a:t>
                      </a:r>
                    </a:p>
                  </a:txBody>
                  <a:tcPr marL="9525" marR="9525" marT="9525" marB="0" anchor="b">
                    <a:lnL>
                      <a:noFill/>
                    </a:lnL>
                    <a:lnR>
                      <a:noFill/>
                    </a:lnR>
                    <a:lnT>
                      <a:noFill/>
                    </a:lnT>
                    <a:lnB>
                      <a:noFill/>
                    </a:lnB>
                    <a:noFill/>
                  </a:tcPr>
                </a:tc>
                <a:tc>
                  <a:txBody>
                    <a:bodyPr/>
                    <a:lstStyle/>
                    <a:p>
                      <a:pPr algn="r" fontAlgn="b"/>
                      <a:r>
                        <a:rPr lang="en-US" sz="1600" b="0" i="0" u="none" strike="noStrike" dirty="0">
                          <a:solidFill>
                            <a:srgbClr val="000000"/>
                          </a:solidFill>
                          <a:effectLst/>
                          <a:latin typeface="Aptos Narrow" panose="020B0004020202020204" pitchFamily="34" charset="0"/>
                        </a:rPr>
                        <a:t>0.0663</a:t>
                      </a:r>
                    </a:p>
                  </a:txBody>
                  <a:tcPr marL="9525" marR="9525" marT="9525" marB="0" anchor="b">
                    <a:lnL>
                      <a:noFill/>
                    </a:lnL>
                    <a:lnR>
                      <a:noFill/>
                    </a:lnR>
                    <a:lnT>
                      <a:noFill/>
                    </a:lnT>
                    <a:lnB>
                      <a:noFill/>
                    </a:lnB>
                    <a:noFill/>
                  </a:tcPr>
                </a:tc>
                <a:tc>
                  <a:txBody>
                    <a:bodyPr/>
                    <a:lstStyle/>
                    <a:p>
                      <a:pPr algn="r" fontAlgn="b"/>
                      <a:r>
                        <a:rPr lang="en-US" sz="1600" b="0" i="0" u="none" strike="noStrike" dirty="0">
                          <a:solidFill>
                            <a:srgbClr val="000000"/>
                          </a:solidFill>
                          <a:effectLst/>
                          <a:latin typeface="Aptos Narrow" panose="020B0004020202020204" pitchFamily="34" charset="0"/>
                        </a:rPr>
                        <a:t>7.567</a:t>
                      </a:r>
                    </a:p>
                  </a:txBody>
                  <a:tcPr marL="9525" marR="9525" marT="9525" marB="0" anchor="b">
                    <a:lnL>
                      <a:noFill/>
                    </a:lnL>
                    <a:lnR>
                      <a:noFill/>
                    </a:lnR>
                    <a:lnT>
                      <a:noFill/>
                    </a:lnT>
                    <a:lnB>
                      <a:noFill/>
                    </a:lnB>
                    <a:noFill/>
                  </a:tcPr>
                </a:tc>
                <a:tc>
                  <a:txBody>
                    <a:bodyPr/>
                    <a:lstStyle/>
                    <a:p>
                      <a:pPr algn="r" fontAlgn="b"/>
                      <a:r>
                        <a:rPr lang="en-US" sz="1600" b="0" i="0" u="none" strike="noStrike" dirty="0">
                          <a:solidFill>
                            <a:srgbClr val="000000"/>
                          </a:solidFill>
                          <a:effectLst/>
                          <a:latin typeface="Aptos Narrow" panose="020B0004020202020204" pitchFamily="34" charset="0"/>
                        </a:rPr>
                        <a:t>7.3</a:t>
                      </a:r>
                    </a:p>
                  </a:txBody>
                  <a:tcPr marL="9525" marR="9525" marT="9525" marB="0" anchor="b">
                    <a:lnL>
                      <a:noFill/>
                    </a:lnL>
                    <a:lnR>
                      <a:noFill/>
                    </a:lnR>
                    <a:lnT>
                      <a:noFill/>
                    </a:lnT>
                    <a:lnB>
                      <a:noFill/>
                    </a:lnB>
                    <a:noFill/>
                  </a:tcPr>
                </a:tc>
                <a:extLst>
                  <a:ext uri="{0D108BD9-81ED-4DB2-BD59-A6C34878D82A}">
                    <a16:rowId xmlns:a16="http://schemas.microsoft.com/office/drawing/2014/main" val="3920985288"/>
                  </a:ext>
                </a:extLst>
              </a:tr>
              <a:tr h="190500">
                <a:tc>
                  <a:txBody>
                    <a:bodyPr/>
                    <a:lstStyle/>
                    <a:p>
                      <a:pPr algn="r" fontAlgn="b"/>
                      <a:r>
                        <a:rPr lang="en-US" sz="1600" b="0" i="0" u="none" strike="noStrike">
                          <a:solidFill>
                            <a:srgbClr val="000000"/>
                          </a:solidFill>
                          <a:effectLst/>
                          <a:latin typeface="Aptos Narrow" panose="020B0004020202020204" pitchFamily="34" charset="0"/>
                        </a:rPr>
                        <a:t>6000</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0.0955</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10.90</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5.0</a:t>
                      </a:r>
                    </a:p>
                  </a:txBody>
                  <a:tcPr marL="9525" marR="9525" marT="9525" marB="0" anchor="b">
                    <a:lnL>
                      <a:noFill/>
                    </a:lnL>
                    <a:lnR>
                      <a:noFill/>
                    </a:lnR>
                    <a:lnT>
                      <a:noFill/>
                    </a:lnT>
                    <a:lnB>
                      <a:noFill/>
                    </a:lnB>
                    <a:noFill/>
                  </a:tcPr>
                </a:tc>
                <a:extLst>
                  <a:ext uri="{0D108BD9-81ED-4DB2-BD59-A6C34878D82A}">
                    <a16:rowId xmlns:a16="http://schemas.microsoft.com/office/drawing/2014/main" val="1499594480"/>
                  </a:ext>
                </a:extLst>
              </a:tr>
              <a:tr h="190500">
                <a:tc>
                  <a:txBody>
                    <a:bodyPr/>
                    <a:lstStyle/>
                    <a:p>
                      <a:pPr algn="r" fontAlgn="b"/>
                      <a:r>
                        <a:rPr lang="en-US" sz="1600" b="0" i="0" u="none" strike="noStrike">
                          <a:solidFill>
                            <a:srgbClr val="000000"/>
                          </a:solidFill>
                          <a:effectLst/>
                          <a:latin typeface="Aptos Narrow" panose="020B0004020202020204" pitchFamily="34" charset="0"/>
                        </a:rPr>
                        <a:t>7000</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0.130</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14.83</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3.7</a:t>
                      </a:r>
                    </a:p>
                  </a:txBody>
                  <a:tcPr marL="9525" marR="9525" marT="9525" marB="0" anchor="b">
                    <a:lnL>
                      <a:noFill/>
                    </a:lnL>
                    <a:lnR>
                      <a:noFill/>
                    </a:lnR>
                    <a:lnT>
                      <a:noFill/>
                    </a:lnT>
                    <a:lnB>
                      <a:noFill/>
                    </a:lnB>
                    <a:noFill/>
                  </a:tcPr>
                </a:tc>
                <a:extLst>
                  <a:ext uri="{0D108BD9-81ED-4DB2-BD59-A6C34878D82A}">
                    <a16:rowId xmlns:a16="http://schemas.microsoft.com/office/drawing/2014/main" val="4001254420"/>
                  </a:ext>
                </a:extLst>
              </a:tr>
              <a:tr h="190500">
                <a:tc>
                  <a:txBody>
                    <a:bodyPr/>
                    <a:lstStyle/>
                    <a:p>
                      <a:pPr algn="r" fontAlgn="b"/>
                      <a:r>
                        <a:rPr lang="en-US" sz="1600" b="0" i="0" u="none" strike="noStrike">
                          <a:solidFill>
                            <a:srgbClr val="000000"/>
                          </a:solidFill>
                          <a:effectLst/>
                          <a:latin typeface="Aptos Narrow" panose="020B0004020202020204" pitchFamily="34" charset="0"/>
                        </a:rPr>
                        <a:t>8000</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0.170</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19.37</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2.8</a:t>
                      </a:r>
                    </a:p>
                  </a:txBody>
                  <a:tcPr marL="9525" marR="9525" marT="9525" marB="0" anchor="b">
                    <a:lnL>
                      <a:noFill/>
                    </a:lnL>
                    <a:lnR>
                      <a:noFill/>
                    </a:lnR>
                    <a:lnT>
                      <a:noFill/>
                    </a:lnT>
                    <a:lnB>
                      <a:noFill/>
                    </a:lnB>
                    <a:noFill/>
                  </a:tcPr>
                </a:tc>
                <a:extLst>
                  <a:ext uri="{0D108BD9-81ED-4DB2-BD59-A6C34878D82A}">
                    <a16:rowId xmlns:a16="http://schemas.microsoft.com/office/drawing/2014/main" val="61759430"/>
                  </a:ext>
                </a:extLst>
              </a:tr>
              <a:tr h="190500">
                <a:tc>
                  <a:txBody>
                    <a:bodyPr/>
                    <a:lstStyle/>
                    <a:p>
                      <a:pPr algn="r" fontAlgn="b"/>
                      <a:r>
                        <a:rPr lang="en-US" sz="1600" b="0" i="0" u="none" strike="noStrike">
                          <a:solidFill>
                            <a:srgbClr val="000000"/>
                          </a:solidFill>
                          <a:effectLst/>
                          <a:latin typeface="Aptos Narrow" panose="020B0004020202020204" pitchFamily="34" charset="0"/>
                        </a:rPr>
                        <a:t>9000</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0.215</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24.52</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2.2</a:t>
                      </a:r>
                    </a:p>
                  </a:txBody>
                  <a:tcPr marL="9525" marR="9525" marT="9525" marB="0" anchor="b">
                    <a:lnL>
                      <a:noFill/>
                    </a:lnL>
                    <a:lnR>
                      <a:noFill/>
                    </a:lnR>
                    <a:lnT>
                      <a:noFill/>
                    </a:lnT>
                    <a:lnB>
                      <a:noFill/>
                    </a:lnB>
                    <a:noFill/>
                  </a:tcPr>
                </a:tc>
                <a:extLst>
                  <a:ext uri="{0D108BD9-81ED-4DB2-BD59-A6C34878D82A}">
                    <a16:rowId xmlns:a16="http://schemas.microsoft.com/office/drawing/2014/main" val="1759366766"/>
                  </a:ext>
                </a:extLst>
              </a:tr>
              <a:tr h="190500">
                <a:tc>
                  <a:txBody>
                    <a:bodyPr/>
                    <a:lstStyle/>
                    <a:p>
                      <a:pPr algn="r" fontAlgn="b"/>
                      <a:r>
                        <a:rPr lang="en-US" sz="1600" b="0" i="0" u="none" strike="noStrike">
                          <a:solidFill>
                            <a:srgbClr val="000000"/>
                          </a:solidFill>
                          <a:effectLst/>
                          <a:latin typeface="Aptos Narrow" panose="020B0004020202020204" pitchFamily="34" charset="0"/>
                        </a:rPr>
                        <a:t>10000</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0.265</a:t>
                      </a:r>
                    </a:p>
                  </a:txBody>
                  <a:tcPr marL="9525" marR="9525" marT="9525" marB="0" anchor="b">
                    <a:lnL>
                      <a:noFill/>
                    </a:lnL>
                    <a:lnR>
                      <a:noFill/>
                    </a:lnR>
                    <a:lnT>
                      <a:noFill/>
                    </a:lnT>
                    <a:lnB>
                      <a:noFill/>
                    </a:lnB>
                    <a:noFill/>
                  </a:tcPr>
                </a:tc>
                <a:tc>
                  <a:txBody>
                    <a:bodyPr/>
                    <a:lstStyle/>
                    <a:p>
                      <a:pPr algn="r" fontAlgn="b"/>
                      <a:r>
                        <a:rPr lang="en-US" sz="1600" b="0" i="0" u="none" strike="noStrike">
                          <a:solidFill>
                            <a:srgbClr val="000000"/>
                          </a:solidFill>
                          <a:effectLst/>
                          <a:latin typeface="Aptos Narrow" panose="020B0004020202020204" pitchFamily="34" charset="0"/>
                        </a:rPr>
                        <a:t>30.27</a:t>
                      </a:r>
                    </a:p>
                  </a:txBody>
                  <a:tcPr marL="9525" marR="9525" marT="9525" marB="0" anchor="b">
                    <a:lnL>
                      <a:noFill/>
                    </a:lnL>
                    <a:lnR>
                      <a:noFill/>
                    </a:lnR>
                    <a:lnT>
                      <a:noFill/>
                    </a:lnT>
                    <a:lnB>
                      <a:noFill/>
                    </a:lnB>
                    <a:noFill/>
                  </a:tcPr>
                </a:tc>
                <a:tc>
                  <a:txBody>
                    <a:bodyPr/>
                    <a:lstStyle/>
                    <a:p>
                      <a:pPr algn="r" fontAlgn="b"/>
                      <a:r>
                        <a:rPr lang="en-US" sz="1600" b="0" i="0" u="none" strike="noStrike" dirty="0">
                          <a:solidFill>
                            <a:srgbClr val="000000"/>
                          </a:solidFill>
                          <a:effectLst/>
                          <a:latin typeface="Aptos Narrow" panose="020B0004020202020204" pitchFamily="34" charset="0"/>
                        </a:rPr>
                        <a:t>1.8</a:t>
                      </a:r>
                    </a:p>
                  </a:txBody>
                  <a:tcPr marL="9525" marR="9525" marT="9525" marB="0" anchor="b">
                    <a:lnL>
                      <a:noFill/>
                    </a:lnL>
                    <a:lnR>
                      <a:noFill/>
                    </a:lnR>
                    <a:lnT>
                      <a:noFill/>
                    </a:lnT>
                    <a:lnB>
                      <a:noFill/>
                    </a:lnB>
                    <a:noFill/>
                  </a:tcPr>
                </a:tc>
                <a:extLst>
                  <a:ext uri="{0D108BD9-81ED-4DB2-BD59-A6C34878D82A}">
                    <a16:rowId xmlns:a16="http://schemas.microsoft.com/office/drawing/2014/main" val="1110384587"/>
                  </a:ext>
                </a:extLst>
              </a:tr>
            </a:tbl>
          </a:graphicData>
        </a:graphic>
      </p:graphicFrame>
      <p:sp>
        <p:nvSpPr>
          <p:cNvPr id="5" name="TextBox 4">
            <a:extLst>
              <a:ext uri="{FF2B5EF4-FFF2-40B4-BE49-F238E27FC236}">
                <a16:creationId xmlns:a16="http://schemas.microsoft.com/office/drawing/2014/main" id="{C8FF3A45-EE4E-66A2-68BB-7C2E02C8C065}"/>
              </a:ext>
            </a:extLst>
          </p:cNvPr>
          <p:cNvSpPr txBox="1"/>
          <p:nvPr/>
        </p:nvSpPr>
        <p:spPr>
          <a:xfrm>
            <a:off x="577679" y="476421"/>
            <a:ext cx="8183262" cy="646331"/>
          </a:xfrm>
          <a:prstGeom prst="rect">
            <a:avLst/>
          </a:prstGeom>
          <a:noFill/>
        </p:spPr>
        <p:txBody>
          <a:bodyPr wrap="square">
            <a:spAutoFit/>
          </a:bodyPr>
          <a:lstStyle/>
          <a:p>
            <a:r>
              <a:rPr lang="en-US" sz="3600" b="1" kern="1200" dirty="0">
                <a:latin typeface="+mj-lt"/>
                <a:ea typeface="+mj-ea"/>
                <a:cs typeface="+mj-cs"/>
              </a:rPr>
              <a:t>Periodic Structural Analysis of Fan, Cont.</a:t>
            </a:r>
            <a:endParaRPr lang="en-US" sz="3600" dirty="0"/>
          </a:p>
        </p:txBody>
      </p:sp>
      <p:sp>
        <p:nvSpPr>
          <p:cNvPr id="7" name="TextBox 6">
            <a:extLst>
              <a:ext uri="{FF2B5EF4-FFF2-40B4-BE49-F238E27FC236}">
                <a16:creationId xmlns:a16="http://schemas.microsoft.com/office/drawing/2014/main" id="{EAC26D1D-EE94-40D1-1CDB-CF1BD7E479FF}"/>
              </a:ext>
            </a:extLst>
          </p:cNvPr>
          <p:cNvSpPr txBox="1"/>
          <p:nvPr/>
        </p:nvSpPr>
        <p:spPr>
          <a:xfrm>
            <a:off x="626146" y="6104580"/>
            <a:ext cx="10597838" cy="276999"/>
          </a:xfrm>
          <a:prstGeom prst="rect">
            <a:avLst/>
          </a:prstGeom>
          <a:noFill/>
        </p:spPr>
        <p:txBody>
          <a:bodyPr wrap="none" rtlCol="0">
            <a:spAutoFit/>
          </a:bodyPr>
          <a:lstStyle/>
          <a:p>
            <a:r>
              <a:rPr lang="en-US" sz="1200" dirty="0"/>
              <a:t>Table (1): Parametric analysis of varying RPM values for the structural analysis of the fan. Highlighted portion shown the original simulation  results of 5000 rpm</a:t>
            </a:r>
          </a:p>
        </p:txBody>
      </p:sp>
    </p:spTree>
    <p:extLst>
      <p:ext uri="{BB962C8B-B14F-4D97-AF65-F5344CB8AC3E}">
        <p14:creationId xmlns:p14="http://schemas.microsoft.com/office/powerpoint/2010/main" val="3375141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92C4B-6E11-B630-5E68-6957A96CE61B}"/>
              </a:ext>
            </a:extLst>
          </p:cNvPr>
          <p:cNvSpPr>
            <a:spLocks noGrp="1"/>
          </p:cNvSpPr>
          <p:nvPr>
            <p:ph type="title"/>
          </p:nvPr>
        </p:nvSpPr>
        <p:spPr>
          <a:xfrm>
            <a:off x="701467" y="0"/>
            <a:ext cx="10515600" cy="1325563"/>
          </a:xfrm>
        </p:spPr>
        <p:txBody>
          <a:bodyPr/>
          <a:lstStyle/>
          <a:p>
            <a:r>
              <a:rPr lang="en-US" dirty="0"/>
              <a:t>RPM vs Maximum Von Mises Stress</a:t>
            </a:r>
          </a:p>
        </p:txBody>
      </p:sp>
      <p:graphicFrame>
        <p:nvGraphicFramePr>
          <p:cNvPr id="3" name="Chart 2">
            <a:extLst>
              <a:ext uri="{FF2B5EF4-FFF2-40B4-BE49-F238E27FC236}">
                <a16:creationId xmlns:a16="http://schemas.microsoft.com/office/drawing/2014/main" id="{B56D22A3-6F1F-9E25-3B22-A5F46693AD37}"/>
              </a:ext>
            </a:extLst>
          </p:cNvPr>
          <p:cNvGraphicFramePr>
            <a:graphicFrameLocks/>
          </p:cNvGraphicFramePr>
          <p:nvPr>
            <p:extLst>
              <p:ext uri="{D42A27DB-BD31-4B8C-83A1-F6EECF244321}">
                <p14:modId xmlns:p14="http://schemas.microsoft.com/office/powerpoint/2010/main" val="1674656607"/>
              </p:ext>
            </p:extLst>
          </p:nvPr>
        </p:nvGraphicFramePr>
        <p:xfrm>
          <a:off x="701467" y="999177"/>
          <a:ext cx="5512340" cy="3458184"/>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21C4C646-3E63-F64C-18E7-5495406B738E}"/>
              </a:ext>
            </a:extLst>
          </p:cNvPr>
          <p:cNvSpPr txBox="1"/>
          <p:nvPr/>
        </p:nvSpPr>
        <p:spPr>
          <a:xfrm>
            <a:off x="1262595" y="4823192"/>
            <a:ext cx="5107021" cy="1477328"/>
          </a:xfrm>
          <a:prstGeom prst="rect">
            <a:avLst/>
          </a:prstGeom>
          <a:noFill/>
        </p:spPr>
        <p:txBody>
          <a:bodyPr wrap="square" rtlCol="0">
            <a:spAutoFit/>
          </a:bodyPr>
          <a:lstStyle/>
          <a:p>
            <a:r>
              <a:rPr lang="en-US" dirty="0"/>
              <a:t>The relationship between RPM and Maximum Stress is quadratic.</a:t>
            </a:r>
          </a:p>
          <a:p>
            <a:endParaRPr lang="en-US" dirty="0"/>
          </a:p>
          <a:p>
            <a:r>
              <a:rPr lang="en-US" dirty="0"/>
              <a:t>This relationship comes from the following equations:</a:t>
            </a:r>
          </a:p>
        </p:txBody>
      </p:sp>
      <p:sp>
        <p:nvSpPr>
          <p:cNvPr id="6" name="TextBox 5">
            <a:extLst>
              <a:ext uri="{FF2B5EF4-FFF2-40B4-BE49-F238E27FC236}">
                <a16:creationId xmlns:a16="http://schemas.microsoft.com/office/drawing/2014/main" id="{DAEBDCBD-8058-C1A7-BD14-5D61A1F93AF2}"/>
              </a:ext>
            </a:extLst>
          </p:cNvPr>
          <p:cNvSpPr txBox="1"/>
          <p:nvPr/>
        </p:nvSpPr>
        <p:spPr>
          <a:xfrm>
            <a:off x="6996824" y="1325563"/>
            <a:ext cx="3591371" cy="2031325"/>
          </a:xfrm>
          <a:prstGeom prst="rect">
            <a:avLst/>
          </a:prstGeom>
          <a:noFill/>
        </p:spPr>
        <p:txBody>
          <a:bodyPr wrap="square">
            <a:spAutoFit/>
          </a:bodyPr>
          <a:lstStyle/>
          <a:p>
            <a:r>
              <a:rPr lang="en-US" b="0" i="0" dirty="0">
                <a:solidFill>
                  <a:srgbClr val="111111"/>
                </a:solidFill>
                <a:effectLst/>
                <a:latin typeface="Roboto" panose="02000000000000000000" pitchFamily="2" charset="0"/>
              </a:rPr>
              <a:t>Equation of Centrifugal Force</a:t>
            </a:r>
          </a:p>
          <a:p>
            <a:r>
              <a:rPr lang="en-US" b="0" i="0" dirty="0">
                <a:solidFill>
                  <a:srgbClr val="111111"/>
                </a:solidFill>
                <a:effectLst/>
                <a:latin typeface="Roboto" panose="02000000000000000000" pitchFamily="2" charset="0"/>
              </a:rPr>
              <a:t>F = mv² r 	</a:t>
            </a:r>
          </a:p>
          <a:p>
            <a:endParaRPr lang="en-US" dirty="0">
              <a:solidFill>
                <a:srgbClr val="111111"/>
              </a:solidFill>
              <a:latin typeface="Roboto" panose="02000000000000000000" pitchFamily="2" charset="0"/>
            </a:endParaRPr>
          </a:p>
          <a:p>
            <a:r>
              <a:rPr lang="en-US" dirty="0">
                <a:solidFill>
                  <a:srgbClr val="111111"/>
                </a:solidFill>
                <a:latin typeface="Roboto" panose="02000000000000000000" pitchFamily="2" charset="0"/>
              </a:rPr>
              <a:t>F – Force</a:t>
            </a:r>
          </a:p>
          <a:p>
            <a:r>
              <a:rPr lang="en-US" dirty="0">
                <a:solidFill>
                  <a:srgbClr val="111111"/>
                </a:solidFill>
                <a:latin typeface="Roboto" panose="02000000000000000000" pitchFamily="2" charset="0"/>
              </a:rPr>
              <a:t>m – mass</a:t>
            </a:r>
          </a:p>
          <a:p>
            <a:r>
              <a:rPr lang="en-US" dirty="0">
                <a:solidFill>
                  <a:srgbClr val="111111"/>
                </a:solidFill>
                <a:latin typeface="Roboto" panose="02000000000000000000" pitchFamily="2" charset="0"/>
              </a:rPr>
              <a:t>v – velocity</a:t>
            </a:r>
          </a:p>
          <a:p>
            <a:r>
              <a:rPr lang="en-US" dirty="0">
                <a:solidFill>
                  <a:srgbClr val="111111"/>
                </a:solidFill>
                <a:latin typeface="Roboto" panose="02000000000000000000" pitchFamily="2" charset="0"/>
              </a:rPr>
              <a:t>r - radius</a:t>
            </a:r>
            <a:endParaRPr lang="en-US" dirty="0"/>
          </a:p>
        </p:txBody>
      </p:sp>
      <p:sp>
        <p:nvSpPr>
          <p:cNvPr id="7" name="TextBox 6">
            <a:extLst>
              <a:ext uri="{FF2B5EF4-FFF2-40B4-BE49-F238E27FC236}">
                <a16:creationId xmlns:a16="http://schemas.microsoft.com/office/drawing/2014/main" id="{E08D8B83-971B-D3CE-6BAF-B12C9A1E925B}"/>
              </a:ext>
            </a:extLst>
          </p:cNvPr>
          <p:cNvSpPr txBox="1"/>
          <p:nvPr/>
        </p:nvSpPr>
        <p:spPr>
          <a:xfrm>
            <a:off x="6996824" y="3857196"/>
            <a:ext cx="3591371" cy="2862322"/>
          </a:xfrm>
          <a:prstGeom prst="rect">
            <a:avLst/>
          </a:prstGeom>
          <a:noFill/>
        </p:spPr>
        <p:txBody>
          <a:bodyPr wrap="square">
            <a:spAutoFit/>
          </a:bodyPr>
          <a:lstStyle/>
          <a:p>
            <a:r>
              <a:rPr lang="en-US" b="0" i="0" dirty="0">
                <a:solidFill>
                  <a:srgbClr val="111111"/>
                </a:solidFill>
                <a:effectLst/>
                <a:latin typeface="Roboto" panose="02000000000000000000" pitchFamily="2" charset="0"/>
              </a:rPr>
              <a:t>Equation of Stress</a:t>
            </a:r>
          </a:p>
          <a:p>
            <a:r>
              <a:rPr lang="el-GR" b="0" i="0" dirty="0">
                <a:solidFill>
                  <a:srgbClr val="111111"/>
                </a:solidFill>
                <a:effectLst/>
                <a:latin typeface="Roboto" panose="02000000000000000000" pitchFamily="2" charset="0"/>
              </a:rPr>
              <a:t>σ</a:t>
            </a:r>
            <a:r>
              <a:rPr lang="en-US" b="0" i="0" dirty="0">
                <a:solidFill>
                  <a:srgbClr val="111111"/>
                </a:solidFill>
                <a:effectLst/>
                <a:latin typeface="Roboto" panose="02000000000000000000" pitchFamily="2" charset="0"/>
              </a:rPr>
              <a:t> = F / A	</a:t>
            </a:r>
          </a:p>
          <a:p>
            <a:endParaRPr lang="en-US" dirty="0">
              <a:solidFill>
                <a:srgbClr val="111111"/>
              </a:solidFill>
              <a:latin typeface="Roboto" panose="02000000000000000000" pitchFamily="2" charset="0"/>
            </a:endParaRPr>
          </a:p>
          <a:p>
            <a:r>
              <a:rPr lang="el-GR" b="0" i="0" dirty="0">
                <a:solidFill>
                  <a:srgbClr val="111111"/>
                </a:solidFill>
                <a:effectLst/>
                <a:latin typeface="Roboto" panose="02000000000000000000" pitchFamily="2" charset="0"/>
              </a:rPr>
              <a:t>σ</a:t>
            </a:r>
            <a:r>
              <a:rPr lang="en-US" b="0" i="0" dirty="0">
                <a:solidFill>
                  <a:srgbClr val="111111"/>
                </a:solidFill>
                <a:effectLst/>
                <a:latin typeface="Roboto" panose="02000000000000000000" pitchFamily="2" charset="0"/>
              </a:rPr>
              <a:t> - Stress</a:t>
            </a:r>
            <a:endParaRPr lang="en-US" dirty="0">
              <a:solidFill>
                <a:srgbClr val="111111"/>
              </a:solidFill>
              <a:latin typeface="Roboto" panose="02000000000000000000" pitchFamily="2" charset="0"/>
            </a:endParaRPr>
          </a:p>
          <a:p>
            <a:r>
              <a:rPr lang="en-US" dirty="0">
                <a:solidFill>
                  <a:srgbClr val="111111"/>
                </a:solidFill>
                <a:latin typeface="Roboto" panose="02000000000000000000" pitchFamily="2" charset="0"/>
              </a:rPr>
              <a:t>A – Area</a:t>
            </a:r>
          </a:p>
          <a:p>
            <a:endParaRPr lang="en-US" dirty="0">
              <a:solidFill>
                <a:srgbClr val="111111"/>
              </a:solidFill>
              <a:latin typeface="Roboto" panose="02000000000000000000" pitchFamily="2" charset="0"/>
            </a:endParaRPr>
          </a:p>
          <a:p>
            <a:endParaRPr lang="en-US" dirty="0">
              <a:solidFill>
                <a:srgbClr val="111111"/>
              </a:solidFill>
              <a:latin typeface="Roboto" panose="02000000000000000000" pitchFamily="2" charset="0"/>
            </a:endParaRPr>
          </a:p>
          <a:p>
            <a:endParaRPr lang="en-US" dirty="0">
              <a:solidFill>
                <a:srgbClr val="111111"/>
              </a:solidFill>
              <a:latin typeface="Roboto" panose="02000000000000000000" pitchFamily="2" charset="0"/>
            </a:endParaRPr>
          </a:p>
          <a:p>
            <a:r>
              <a:rPr lang="en-US" dirty="0">
                <a:solidFill>
                  <a:srgbClr val="111111"/>
                </a:solidFill>
                <a:latin typeface="Roboto" panose="02000000000000000000" pitchFamily="2" charset="0"/>
              </a:rPr>
              <a:t>So, stress is proportional to velocity squared.</a:t>
            </a:r>
            <a:endParaRPr lang="en-US" dirty="0"/>
          </a:p>
        </p:txBody>
      </p:sp>
      <p:sp>
        <p:nvSpPr>
          <p:cNvPr id="5" name="TextBox 4">
            <a:extLst>
              <a:ext uri="{FF2B5EF4-FFF2-40B4-BE49-F238E27FC236}">
                <a16:creationId xmlns:a16="http://schemas.microsoft.com/office/drawing/2014/main" id="{D2C30716-7CD4-4A61-CB7B-A0AE3C19EEA9}"/>
              </a:ext>
            </a:extLst>
          </p:cNvPr>
          <p:cNvSpPr txBox="1"/>
          <p:nvPr/>
        </p:nvSpPr>
        <p:spPr>
          <a:xfrm>
            <a:off x="1022771" y="4224778"/>
            <a:ext cx="5191036" cy="276999"/>
          </a:xfrm>
          <a:prstGeom prst="rect">
            <a:avLst/>
          </a:prstGeom>
          <a:noFill/>
        </p:spPr>
        <p:txBody>
          <a:bodyPr wrap="none" rtlCol="0">
            <a:spAutoFit/>
          </a:bodyPr>
          <a:lstStyle/>
          <a:p>
            <a:r>
              <a:rPr lang="en-US" sz="1200" dirty="0"/>
              <a:t>Figure (41): Plotted parametric analysis of RPM vs. Stress for fan component</a:t>
            </a:r>
          </a:p>
        </p:txBody>
      </p:sp>
    </p:spTree>
    <p:extLst>
      <p:ext uri="{BB962C8B-B14F-4D97-AF65-F5344CB8AC3E}">
        <p14:creationId xmlns:p14="http://schemas.microsoft.com/office/powerpoint/2010/main" val="20064287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0E9E7-1D4D-EF25-AB2E-ADEC7F3BF3A6}"/>
              </a:ext>
            </a:extLst>
          </p:cNvPr>
          <p:cNvSpPr>
            <a:spLocks noGrp="1"/>
          </p:cNvSpPr>
          <p:nvPr>
            <p:ph type="title"/>
          </p:nvPr>
        </p:nvSpPr>
        <p:spPr/>
        <p:txBody>
          <a:bodyPr/>
          <a:lstStyle/>
          <a:p>
            <a:r>
              <a:rPr lang="en-US" dirty="0"/>
              <a:t>Minimum Safety Factor of 1.5</a:t>
            </a:r>
          </a:p>
        </p:txBody>
      </p:sp>
      <p:sp>
        <p:nvSpPr>
          <p:cNvPr id="3" name="TextBox 2">
            <a:extLst>
              <a:ext uri="{FF2B5EF4-FFF2-40B4-BE49-F238E27FC236}">
                <a16:creationId xmlns:a16="http://schemas.microsoft.com/office/drawing/2014/main" id="{D76E7B83-67E1-152F-77FE-FFB3EF12B7B9}"/>
              </a:ext>
            </a:extLst>
          </p:cNvPr>
          <p:cNvSpPr txBox="1"/>
          <p:nvPr/>
        </p:nvSpPr>
        <p:spPr>
          <a:xfrm>
            <a:off x="838200" y="2110902"/>
            <a:ext cx="9061968" cy="1477328"/>
          </a:xfrm>
          <a:prstGeom prst="rect">
            <a:avLst/>
          </a:prstGeom>
          <a:noFill/>
        </p:spPr>
        <p:txBody>
          <a:bodyPr wrap="none" rtlCol="0">
            <a:spAutoFit/>
          </a:bodyPr>
          <a:lstStyle/>
          <a:p>
            <a:r>
              <a:rPr lang="en-US" dirty="0"/>
              <a:t>With the fan running at 11,000 rpm, the minimum safety factor is ~1.5</a:t>
            </a:r>
          </a:p>
          <a:p>
            <a:endParaRPr lang="en-US" dirty="0"/>
          </a:p>
          <a:p>
            <a:r>
              <a:rPr lang="en-US" dirty="0"/>
              <a:t>Maximum Deformation is still under 5.76mm, so the fan will not interfere with the housing.</a:t>
            </a:r>
          </a:p>
          <a:p>
            <a:endParaRPr lang="en-US" dirty="0"/>
          </a:p>
          <a:p>
            <a:r>
              <a:rPr lang="en-US" dirty="0"/>
              <a:t>Results at 11,000rpm:</a:t>
            </a:r>
          </a:p>
        </p:txBody>
      </p:sp>
      <p:graphicFrame>
        <p:nvGraphicFramePr>
          <p:cNvPr id="6" name="Table 5">
            <a:extLst>
              <a:ext uri="{FF2B5EF4-FFF2-40B4-BE49-F238E27FC236}">
                <a16:creationId xmlns:a16="http://schemas.microsoft.com/office/drawing/2014/main" id="{964B0607-C846-FDE0-B91A-93F3719AB62A}"/>
              </a:ext>
            </a:extLst>
          </p:cNvPr>
          <p:cNvGraphicFramePr>
            <a:graphicFrameLocks noGrp="1"/>
          </p:cNvGraphicFramePr>
          <p:nvPr>
            <p:extLst>
              <p:ext uri="{D42A27DB-BD31-4B8C-83A1-F6EECF244321}">
                <p14:modId xmlns:p14="http://schemas.microsoft.com/office/powerpoint/2010/main" val="3669031386"/>
              </p:ext>
            </p:extLst>
          </p:nvPr>
        </p:nvGraphicFramePr>
        <p:xfrm>
          <a:off x="838200" y="4183381"/>
          <a:ext cx="9570579" cy="2665095"/>
        </p:xfrm>
        <a:graphic>
          <a:graphicData uri="http://schemas.openxmlformats.org/drawingml/2006/table">
            <a:tbl>
              <a:tblPr/>
              <a:tblGrid>
                <a:gridCol w="893750">
                  <a:extLst>
                    <a:ext uri="{9D8B030D-6E8A-4147-A177-3AD203B41FA5}">
                      <a16:colId xmlns:a16="http://schemas.microsoft.com/office/drawing/2014/main" val="1066612161"/>
                    </a:ext>
                  </a:extLst>
                </a:gridCol>
                <a:gridCol w="3351565">
                  <a:extLst>
                    <a:ext uri="{9D8B030D-6E8A-4147-A177-3AD203B41FA5}">
                      <a16:colId xmlns:a16="http://schemas.microsoft.com/office/drawing/2014/main" val="1232945969"/>
                    </a:ext>
                  </a:extLst>
                </a:gridCol>
                <a:gridCol w="2941929">
                  <a:extLst>
                    <a:ext uri="{9D8B030D-6E8A-4147-A177-3AD203B41FA5}">
                      <a16:colId xmlns:a16="http://schemas.microsoft.com/office/drawing/2014/main" val="2131319150"/>
                    </a:ext>
                  </a:extLst>
                </a:gridCol>
                <a:gridCol w="2383335">
                  <a:extLst>
                    <a:ext uri="{9D8B030D-6E8A-4147-A177-3AD203B41FA5}">
                      <a16:colId xmlns:a16="http://schemas.microsoft.com/office/drawing/2014/main" val="563189992"/>
                    </a:ext>
                  </a:extLst>
                </a:gridCol>
              </a:tblGrid>
              <a:tr h="63038">
                <a:tc>
                  <a:txBody>
                    <a:bodyPr/>
                    <a:lstStyle/>
                    <a:p>
                      <a:pPr algn="r" fontAlgn="b"/>
                      <a:r>
                        <a:rPr lang="en-US" sz="1400" b="0" i="0" u="none" strike="noStrike" dirty="0">
                          <a:solidFill>
                            <a:srgbClr val="000000"/>
                          </a:solidFill>
                          <a:effectLst/>
                          <a:latin typeface="Aptos Narrow" panose="020B0004020202020204" pitchFamily="34" charset="0"/>
                        </a:rPr>
                        <a:t>RPM</a:t>
                      </a:r>
                    </a:p>
                  </a:txBody>
                  <a:tcPr marL="9525" marR="9525" marT="9525" marB="0" anchor="b">
                    <a:lnL>
                      <a:noFill/>
                    </a:lnL>
                    <a:lnR>
                      <a:noFill/>
                    </a:lnR>
                    <a:lnT>
                      <a:noFill/>
                    </a:lnT>
                    <a:lnB>
                      <a:noFill/>
                    </a:lnB>
                    <a:noFill/>
                  </a:tcPr>
                </a:tc>
                <a:tc>
                  <a:txBody>
                    <a:bodyPr/>
                    <a:lstStyle/>
                    <a:p>
                      <a:pPr algn="r" fontAlgn="b"/>
                      <a:r>
                        <a:rPr lang="en-US" sz="1400" b="0" i="0" u="none" strike="noStrike">
                          <a:solidFill>
                            <a:srgbClr val="000000"/>
                          </a:solidFill>
                          <a:effectLst/>
                          <a:latin typeface="Aptos Narrow" panose="020B0004020202020204" pitchFamily="34" charset="0"/>
                        </a:rPr>
                        <a:t>Maximum Total Deformation (mm)</a:t>
                      </a:r>
                    </a:p>
                  </a:txBody>
                  <a:tcPr marL="9525" marR="9525" marT="9525" marB="0" anchor="b">
                    <a:lnL>
                      <a:noFill/>
                    </a:lnL>
                    <a:lnR>
                      <a:noFill/>
                    </a:lnR>
                    <a:lnT>
                      <a:noFill/>
                    </a:lnT>
                    <a:lnB>
                      <a:noFill/>
                    </a:lnB>
                    <a:noFill/>
                  </a:tcPr>
                </a:tc>
                <a:tc>
                  <a:txBody>
                    <a:bodyPr/>
                    <a:lstStyle/>
                    <a:p>
                      <a:pPr algn="r" fontAlgn="b"/>
                      <a:r>
                        <a:rPr lang="de-DE" sz="1400" b="0" i="0" u="none" strike="noStrike" dirty="0">
                          <a:solidFill>
                            <a:srgbClr val="000000"/>
                          </a:solidFill>
                          <a:effectLst/>
                          <a:latin typeface="Aptos Narrow" panose="020B0004020202020204" pitchFamily="34" charset="0"/>
                        </a:rPr>
                        <a:t>Maximum Von Mises Stress (MPa)</a:t>
                      </a:r>
                    </a:p>
                  </a:txBody>
                  <a:tcPr marL="9525" marR="9525" marT="9525" marB="0" anchor="b">
                    <a:lnL>
                      <a:noFill/>
                    </a:lnL>
                    <a:lnR>
                      <a:noFill/>
                    </a:lnR>
                    <a:lnT>
                      <a:noFill/>
                    </a:lnT>
                    <a:lnB>
                      <a:noFill/>
                    </a:lnB>
                    <a:noFill/>
                  </a:tcPr>
                </a:tc>
                <a:tc>
                  <a:txBody>
                    <a:bodyPr/>
                    <a:lstStyle/>
                    <a:p>
                      <a:pPr algn="r" fontAlgn="b"/>
                      <a:r>
                        <a:rPr lang="en-US" sz="1400" b="0" i="0" u="none" strike="noStrike" dirty="0">
                          <a:solidFill>
                            <a:srgbClr val="000000"/>
                          </a:solidFill>
                          <a:effectLst/>
                          <a:latin typeface="Aptos Narrow" panose="020B0004020202020204" pitchFamily="34" charset="0"/>
                        </a:rPr>
                        <a:t>Safety Factor (max of 15)</a:t>
                      </a:r>
                    </a:p>
                  </a:txBody>
                  <a:tcPr marL="9525" marR="9525" marT="9525" marB="0" anchor="b">
                    <a:lnL>
                      <a:noFill/>
                    </a:lnL>
                    <a:lnR>
                      <a:noFill/>
                    </a:lnR>
                    <a:lnT>
                      <a:noFill/>
                    </a:lnT>
                    <a:lnB>
                      <a:noFill/>
                    </a:lnB>
                    <a:noFill/>
                  </a:tcPr>
                </a:tc>
                <a:extLst>
                  <a:ext uri="{0D108BD9-81ED-4DB2-BD59-A6C34878D82A}">
                    <a16:rowId xmlns:a16="http://schemas.microsoft.com/office/drawing/2014/main" val="1188273629"/>
                  </a:ext>
                </a:extLst>
              </a:tr>
              <a:tr h="82799">
                <a:tc>
                  <a:txBody>
                    <a:bodyPr/>
                    <a:lstStyle/>
                    <a:p>
                      <a:pPr algn="r" fontAlgn="b"/>
                      <a:r>
                        <a:rPr lang="en-US" sz="1400" b="0" i="0" u="none" strike="noStrike" dirty="0">
                          <a:solidFill>
                            <a:srgbClr val="000000"/>
                          </a:solidFill>
                          <a:effectLst/>
                          <a:latin typeface="Aptos Narrow" panose="020B0004020202020204" pitchFamily="34" charset="0"/>
                        </a:rPr>
                        <a:t>11000</a:t>
                      </a:r>
                    </a:p>
                  </a:txBody>
                  <a:tcPr marL="9525" marR="9525" marT="9525" marB="0" anchor="b">
                    <a:lnL>
                      <a:noFill/>
                    </a:lnL>
                    <a:lnR>
                      <a:noFill/>
                    </a:lnR>
                    <a:lnT>
                      <a:noFill/>
                    </a:lnT>
                    <a:lnB>
                      <a:noFill/>
                    </a:lnB>
                    <a:noFill/>
                  </a:tcPr>
                </a:tc>
                <a:tc>
                  <a:txBody>
                    <a:bodyPr/>
                    <a:lstStyle/>
                    <a:p>
                      <a:pPr algn="r" fontAlgn="b"/>
                      <a:r>
                        <a:rPr lang="en-US" sz="1400" b="0" i="0" u="none" strike="noStrike" dirty="0">
                          <a:solidFill>
                            <a:srgbClr val="000000"/>
                          </a:solidFill>
                          <a:effectLst/>
                          <a:latin typeface="Aptos Narrow" panose="020B0004020202020204" pitchFamily="34" charset="0"/>
                        </a:rPr>
                        <a:t>0.321</a:t>
                      </a:r>
                    </a:p>
                  </a:txBody>
                  <a:tcPr marL="9525" marR="9525" marT="9525" marB="0" anchor="b">
                    <a:lnL>
                      <a:noFill/>
                    </a:lnL>
                    <a:lnR>
                      <a:noFill/>
                    </a:lnR>
                    <a:lnT>
                      <a:noFill/>
                    </a:lnT>
                    <a:lnB>
                      <a:noFill/>
                    </a:lnB>
                    <a:noFill/>
                  </a:tcPr>
                </a:tc>
                <a:tc>
                  <a:txBody>
                    <a:bodyPr/>
                    <a:lstStyle/>
                    <a:p>
                      <a:pPr algn="r" fontAlgn="b"/>
                      <a:r>
                        <a:rPr lang="en-US" sz="1400" b="0" i="0" u="none" strike="noStrike" dirty="0">
                          <a:solidFill>
                            <a:srgbClr val="000000"/>
                          </a:solidFill>
                          <a:effectLst/>
                          <a:latin typeface="Aptos Narrow" panose="020B0004020202020204" pitchFamily="34" charset="0"/>
                        </a:rPr>
                        <a:t>36.62</a:t>
                      </a:r>
                    </a:p>
                  </a:txBody>
                  <a:tcPr marL="9525" marR="9525" marT="9525" marB="0" anchor="b">
                    <a:lnL>
                      <a:noFill/>
                    </a:lnL>
                    <a:lnR>
                      <a:noFill/>
                    </a:lnR>
                    <a:lnT>
                      <a:noFill/>
                    </a:lnT>
                    <a:lnB>
                      <a:noFill/>
                    </a:lnB>
                    <a:noFill/>
                  </a:tcPr>
                </a:tc>
                <a:tc>
                  <a:txBody>
                    <a:bodyPr/>
                    <a:lstStyle/>
                    <a:p>
                      <a:pPr algn="r" fontAlgn="b"/>
                      <a:r>
                        <a:rPr lang="en-US" sz="1400" b="0" i="0" u="none" strike="noStrike" dirty="0">
                          <a:solidFill>
                            <a:srgbClr val="000000"/>
                          </a:solidFill>
                          <a:effectLst/>
                          <a:latin typeface="Aptos Narrow" panose="020B0004020202020204" pitchFamily="34" charset="0"/>
                        </a:rPr>
                        <a:t>1.502</a:t>
                      </a:r>
                    </a:p>
                  </a:txBody>
                  <a:tcPr marL="9525" marR="9525" marT="9525" marB="0" anchor="b">
                    <a:lnL>
                      <a:noFill/>
                    </a:lnL>
                    <a:lnR>
                      <a:noFill/>
                    </a:lnR>
                    <a:lnT>
                      <a:noFill/>
                    </a:lnT>
                    <a:lnB>
                      <a:noFill/>
                    </a:lnB>
                    <a:noFill/>
                  </a:tcPr>
                </a:tc>
                <a:extLst>
                  <a:ext uri="{0D108BD9-81ED-4DB2-BD59-A6C34878D82A}">
                    <a16:rowId xmlns:a16="http://schemas.microsoft.com/office/drawing/2014/main" val="4291892994"/>
                  </a:ext>
                </a:extLst>
              </a:tr>
              <a:tr h="63038">
                <a:tc>
                  <a:txBody>
                    <a:bodyPr/>
                    <a:lstStyle/>
                    <a:p>
                      <a:pPr algn="r"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endParaRPr lang="en-US" sz="1400" b="0" i="0" u="none" strike="noStrike" dirty="0">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endParaRPr lang="en-US" sz="1400" b="0" i="0" u="none" strike="noStrike" dirty="0">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692322589"/>
                  </a:ext>
                </a:extLst>
              </a:tr>
              <a:tr h="63038">
                <a:tc>
                  <a:txBody>
                    <a:bodyPr/>
                    <a:lstStyle/>
                    <a:p>
                      <a:pPr algn="r"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r>
                        <a:rPr lang="en-US" sz="1400" b="0" i="0" u="none" strike="noStrike" dirty="0">
                          <a:solidFill>
                            <a:srgbClr val="000000"/>
                          </a:solidFill>
                          <a:effectLst/>
                          <a:latin typeface="Aptos Narrow" panose="020B0004020202020204" pitchFamily="34" charset="0"/>
                        </a:rPr>
                        <a:t>Maximum Radial Deformation (mm)</a:t>
                      </a:r>
                    </a:p>
                  </a:txBody>
                  <a:tcPr marL="9525" marR="9525" marT="9525" marB="0" anchor="b">
                    <a:lnL>
                      <a:noFill/>
                    </a:lnL>
                    <a:lnR>
                      <a:noFill/>
                    </a:lnR>
                    <a:lnT>
                      <a:noFill/>
                    </a:lnT>
                    <a:lnB>
                      <a:noFill/>
                    </a:lnB>
                    <a:noFill/>
                  </a:tcPr>
                </a:tc>
                <a:tc>
                  <a:txBody>
                    <a:bodyPr/>
                    <a:lstStyle/>
                    <a:p>
                      <a:pPr algn="r" fontAlgn="b"/>
                      <a:endParaRPr lang="en-US" sz="1400" b="0" i="0" u="none" strike="noStrike" dirty="0">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endParaRPr lang="en-US" sz="1400" b="0" i="0" u="none" strike="noStrike" dirty="0">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950304938"/>
                  </a:ext>
                </a:extLst>
              </a:tr>
              <a:tr h="63038">
                <a:tc>
                  <a:txBody>
                    <a:bodyPr/>
                    <a:lstStyle/>
                    <a:p>
                      <a:pPr algn="r"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r>
                        <a:rPr lang="en-US" sz="1400" b="0" i="0" u="none" strike="noStrike" dirty="0">
                          <a:solidFill>
                            <a:srgbClr val="000000"/>
                          </a:solidFill>
                          <a:effectLst/>
                          <a:latin typeface="Aptos Narrow" panose="020B0004020202020204" pitchFamily="34" charset="0"/>
                        </a:rPr>
                        <a:t>0.304</a:t>
                      </a:r>
                    </a:p>
                  </a:txBody>
                  <a:tcPr marL="9525" marR="9525" marT="9525" marB="0" anchor="b">
                    <a:lnL>
                      <a:noFill/>
                    </a:lnL>
                    <a:lnR>
                      <a:noFill/>
                    </a:lnR>
                    <a:lnT>
                      <a:noFill/>
                    </a:lnT>
                    <a:lnB>
                      <a:noFill/>
                    </a:lnB>
                    <a:noFill/>
                  </a:tcPr>
                </a:tc>
                <a:tc>
                  <a:txBody>
                    <a:bodyPr/>
                    <a:lstStyle/>
                    <a:p>
                      <a:pPr algn="r" fontAlgn="b"/>
                      <a:endParaRPr lang="en-US" sz="1400" b="0" i="0" u="none" strike="noStrike" dirty="0">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408023209"/>
                  </a:ext>
                </a:extLst>
              </a:tr>
              <a:tr h="63038">
                <a:tc>
                  <a:txBody>
                    <a:bodyPr/>
                    <a:lstStyle/>
                    <a:p>
                      <a:pPr algn="r"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endParaRPr lang="en-US" sz="1400" b="0" i="0" u="none" strike="noStrike" dirty="0">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006033211"/>
                  </a:ext>
                </a:extLst>
              </a:tr>
              <a:tr h="63038">
                <a:tc>
                  <a:txBody>
                    <a:bodyPr/>
                    <a:lstStyle/>
                    <a:p>
                      <a:pPr algn="l"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r>
                        <a:rPr lang="en-US" sz="1400" b="0" i="0" u="none" strike="noStrike" dirty="0">
                          <a:solidFill>
                            <a:srgbClr val="000000"/>
                          </a:solidFill>
                          <a:effectLst/>
                          <a:latin typeface="Aptos Narrow" panose="020B0004020202020204" pitchFamily="34" charset="0"/>
                        </a:rPr>
                        <a:t>Maximum Axial Deformation (mm)</a:t>
                      </a:r>
                    </a:p>
                    <a:p>
                      <a:pPr algn="r" fontAlgn="b"/>
                      <a:r>
                        <a:rPr lang="en-US" sz="1400" b="0" i="0" u="none" strike="noStrike" dirty="0">
                          <a:solidFill>
                            <a:srgbClr val="000000"/>
                          </a:solidFill>
                          <a:effectLst/>
                          <a:latin typeface="Aptos Narrow" panose="020B0004020202020204" pitchFamily="34" charset="0"/>
                        </a:rPr>
                        <a:t>0.017</a:t>
                      </a:r>
                    </a:p>
                  </a:txBody>
                  <a:tcPr marL="9525" marR="9525" marT="9525" marB="0" anchor="b">
                    <a:lnL>
                      <a:noFill/>
                    </a:lnL>
                    <a:lnR>
                      <a:noFill/>
                    </a:lnR>
                    <a:lnT>
                      <a:noFill/>
                    </a:lnT>
                    <a:lnB>
                      <a:noFill/>
                    </a:lnB>
                    <a:noFill/>
                  </a:tcPr>
                </a:tc>
                <a:tc>
                  <a:txBody>
                    <a:bodyPr/>
                    <a:lstStyle/>
                    <a:p>
                      <a:pPr algn="l" fontAlgn="b"/>
                      <a:endParaRPr lang="en-US" sz="1400" b="0" i="0" u="none" strike="noStrike" dirty="0">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559606193"/>
                  </a:ext>
                </a:extLst>
              </a:tr>
              <a:tr h="63038">
                <a:tc>
                  <a:txBody>
                    <a:bodyPr/>
                    <a:lstStyle/>
                    <a:p>
                      <a:pPr algn="l"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en-US" sz="1400" b="0" i="0" u="none" strike="noStrike" dirty="0">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4113453969"/>
                  </a:ext>
                </a:extLst>
              </a:tr>
              <a:tr h="63038">
                <a:tc>
                  <a:txBody>
                    <a:bodyPr/>
                    <a:lstStyle/>
                    <a:p>
                      <a:pPr algn="l"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en-US" sz="1400" b="0" i="0" u="none" strike="noStrike" dirty="0">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en-US" sz="1400" b="0" i="0" u="none" strike="noStrike" dirty="0">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009489543"/>
                  </a:ext>
                </a:extLst>
              </a:tr>
              <a:tr h="63038">
                <a:tc>
                  <a:txBody>
                    <a:bodyPr/>
                    <a:lstStyle/>
                    <a:p>
                      <a:pPr algn="l"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en-US" sz="14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054617674"/>
                  </a:ext>
                </a:extLst>
              </a:tr>
              <a:tr h="63038">
                <a:tc>
                  <a:txBody>
                    <a:bodyPr/>
                    <a:lstStyle/>
                    <a:p>
                      <a:pPr algn="r" fontAlgn="b"/>
                      <a:endParaRPr lang="en-US" sz="1400" b="0" i="0" u="none" strike="noStrike" dirty="0">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endParaRPr lang="en-US" sz="1400" b="0" i="0" u="none" strike="noStrike" dirty="0">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endParaRPr lang="en-US" sz="1400" b="0" i="0" u="none" strike="noStrike" dirty="0">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endParaRPr lang="en-US" sz="1400" b="0" i="0" u="none" strike="noStrike" dirty="0">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767086116"/>
                  </a:ext>
                </a:extLst>
              </a:tr>
            </a:tbl>
          </a:graphicData>
        </a:graphic>
      </p:graphicFrame>
    </p:spTree>
    <p:extLst>
      <p:ext uri="{BB962C8B-B14F-4D97-AF65-F5344CB8AC3E}">
        <p14:creationId xmlns:p14="http://schemas.microsoft.com/office/powerpoint/2010/main" val="5451119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3D93EAE1-A060-29DE-2384-274FFBAA94F5}"/>
              </a:ext>
            </a:extLst>
          </p:cNvPr>
          <p:cNvSpPr>
            <a:spLocks noGrp="1"/>
          </p:cNvSpPr>
          <p:nvPr>
            <p:ph type="title"/>
          </p:nvPr>
        </p:nvSpPr>
        <p:spPr>
          <a:xfrm>
            <a:off x="1314824" y="735106"/>
            <a:ext cx="10053763" cy="2928470"/>
          </a:xfrm>
        </p:spPr>
        <p:txBody>
          <a:bodyPr vert="horz" lIns="91440" tIns="45720" rIns="91440" bIns="45720" rtlCol="0" anchor="b">
            <a:normAutofit/>
          </a:bodyPr>
          <a:lstStyle/>
          <a:p>
            <a:r>
              <a:rPr lang="en-US" sz="4800" b="1" kern="1200" dirty="0">
                <a:solidFill>
                  <a:srgbClr val="FFFFFF"/>
                </a:solidFill>
                <a:latin typeface="+mj-lt"/>
                <a:ea typeface="+mj-ea"/>
                <a:cs typeface="+mj-cs"/>
              </a:rPr>
              <a:t>Part </a:t>
            </a:r>
            <a:r>
              <a:rPr lang="en-US" sz="4800" b="1" dirty="0">
                <a:solidFill>
                  <a:srgbClr val="FFFFFF"/>
                </a:solidFill>
              </a:rPr>
              <a:t>4</a:t>
            </a:r>
            <a:br>
              <a:rPr lang="en-US" sz="4800" b="1" kern="1200" dirty="0">
                <a:solidFill>
                  <a:srgbClr val="FFFFFF"/>
                </a:solidFill>
                <a:latin typeface="+mj-lt"/>
                <a:ea typeface="+mj-ea"/>
                <a:cs typeface="+mj-cs"/>
              </a:rPr>
            </a:br>
            <a:r>
              <a:rPr lang="en-US" sz="4800" b="1" kern="1200" dirty="0">
                <a:solidFill>
                  <a:srgbClr val="FFFFFF"/>
                </a:solidFill>
                <a:latin typeface="+mj-lt"/>
                <a:ea typeface="+mj-ea"/>
                <a:cs typeface="+mj-cs"/>
              </a:rPr>
              <a:t>Modal Analysis of the Fan Component</a:t>
            </a:r>
          </a:p>
        </p:txBody>
      </p:sp>
    </p:spTree>
    <p:extLst>
      <p:ext uri="{BB962C8B-B14F-4D97-AF65-F5344CB8AC3E}">
        <p14:creationId xmlns:p14="http://schemas.microsoft.com/office/powerpoint/2010/main" val="2850097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20339-F5C7-2F6F-E276-4E46485B997D}"/>
              </a:ext>
            </a:extLst>
          </p:cNvPr>
          <p:cNvSpPr>
            <a:spLocks noGrp="1"/>
          </p:cNvSpPr>
          <p:nvPr>
            <p:ph type="title"/>
          </p:nvPr>
        </p:nvSpPr>
        <p:spPr/>
        <p:txBody>
          <a:bodyPr/>
          <a:lstStyle/>
          <a:p>
            <a:r>
              <a:rPr lang="en-US" dirty="0"/>
              <a:t>Model and Mesh</a:t>
            </a:r>
          </a:p>
        </p:txBody>
      </p:sp>
      <p:pic>
        <p:nvPicPr>
          <p:cNvPr id="4" name="Picture 3">
            <a:extLst>
              <a:ext uri="{FF2B5EF4-FFF2-40B4-BE49-F238E27FC236}">
                <a16:creationId xmlns:a16="http://schemas.microsoft.com/office/drawing/2014/main" id="{67948F95-F2A1-B4BC-C5BF-05C8D66B6195}"/>
              </a:ext>
            </a:extLst>
          </p:cNvPr>
          <p:cNvPicPr>
            <a:picLocks noChangeAspect="1"/>
          </p:cNvPicPr>
          <p:nvPr/>
        </p:nvPicPr>
        <p:blipFill>
          <a:blip r:embed="rId2"/>
          <a:stretch>
            <a:fillRect/>
          </a:stretch>
        </p:blipFill>
        <p:spPr>
          <a:xfrm>
            <a:off x="838200" y="1792613"/>
            <a:ext cx="4800600" cy="4486275"/>
          </a:xfrm>
          <a:prstGeom prst="rect">
            <a:avLst/>
          </a:prstGeom>
        </p:spPr>
      </p:pic>
      <p:pic>
        <p:nvPicPr>
          <p:cNvPr id="8" name="Picture 7">
            <a:extLst>
              <a:ext uri="{FF2B5EF4-FFF2-40B4-BE49-F238E27FC236}">
                <a16:creationId xmlns:a16="http://schemas.microsoft.com/office/drawing/2014/main" id="{D6A2AC47-0FA9-518A-CFD5-77A9581C4E55}"/>
              </a:ext>
            </a:extLst>
          </p:cNvPr>
          <p:cNvPicPr>
            <a:picLocks noChangeAspect="1"/>
          </p:cNvPicPr>
          <p:nvPr/>
        </p:nvPicPr>
        <p:blipFill>
          <a:blip r:embed="rId3"/>
          <a:stretch>
            <a:fillRect/>
          </a:stretch>
        </p:blipFill>
        <p:spPr>
          <a:xfrm>
            <a:off x="6111987" y="1792613"/>
            <a:ext cx="5703978" cy="4486275"/>
          </a:xfrm>
          <a:prstGeom prst="rect">
            <a:avLst/>
          </a:prstGeom>
        </p:spPr>
      </p:pic>
      <p:sp>
        <p:nvSpPr>
          <p:cNvPr id="9" name="TextBox 8">
            <a:extLst>
              <a:ext uri="{FF2B5EF4-FFF2-40B4-BE49-F238E27FC236}">
                <a16:creationId xmlns:a16="http://schemas.microsoft.com/office/drawing/2014/main" id="{66DDB7A9-9565-9701-669E-04C8E780AE02}"/>
              </a:ext>
            </a:extLst>
          </p:cNvPr>
          <p:cNvSpPr txBox="1"/>
          <p:nvPr/>
        </p:nvSpPr>
        <p:spPr>
          <a:xfrm>
            <a:off x="7217923" y="953311"/>
            <a:ext cx="4116191" cy="646331"/>
          </a:xfrm>
          <a:prstGeom prst="rect">
            <a:avLst/>
          </a:prstGeom>
          <a:noFill/>
        </p:spPr>
        <p:txBody>
          <a:bodyPr wrap="none" rtlCol="0">
            <a:spAutoFit/>
          </a:bodyPr>
          <a:lstStyle/>
          <a:p>
            <a:r>
              <a:rPr lang="en-US" dirty="0"/>
              <a:t># of Elements: 155777</a:t>
            </a:r>
          </a:p>
          <a:p>
            <a:r>
              <a:rPr lang="en-US" dirty="0"/>
              <a:t>Max Skewness: 0.99956, ~330 over 0.99</a:t>
            </a:r>
          </a:p>
        </p:txBody>
      </p:sp>
      <p:sp>
        <p:nvSpPr>
          <p:cNvPr id="3" name="TextBox 2">
            <a:extLst>
              <a:ext uri="{FF2B5EF4-FFF2-40B4-BE49-F238E27FC236}">
                <a16:creationId xmlns:a16="http://schemas.microsoft.com/office/drawing/2014/main" id="{DB28F55F-E5C7-D632-4257-7A5CFD328394}"/>
              </a:ext>
            </a:extLst>
          </p:cNvPr>
          <p:cNvSpPr txBox="1"/>
          <p:nvPr/>
        </p:nvSpPr>
        <p:spPr>
          <a:xfrm>
            <a:off x="1494400" y="6278888"/>
            <a:ext cx="3488199" cy="276999"/>
          </a:xfrm>
          <a:prstGeom prst="rect">
            <a:avLst/>
          </a:prstGeom>
          <a:noFill/>
        </p:spPr>
        <p:txBody>
          <a:bodyPr wrap="none" rtlCol="0">
            <a:spAutoFit/>
          </a:bodyPr>
          <a:lstStyle/>
          <a:p>
            <a:r>
              <a:rPr lang="en-US" sz="1200" dirty="0"/>
              <a:t>Figure (42): Geometrical model of fan component.</a:t>
            </a:r>
          </a:p>
        </p:txBody>
      </p:sp>
      <p:sp>
        <p:nvSpPr>
          <p:cNvPr id="5" name="TextBox 4">
            <a:extLst>
              <a:ext uri="{FF2B5EF4-FFF2-40B4-BE49-F238E27FC236}">
                <a16:creationId xmlns:a16="http://schemas.microsoft.com/office/drawing/2014/main" id="{70B03657-A122-703E-63B8-3E189616AA84}"/>
              </a:ext>
            </a:extLst>
          </p:cNvPr>
          <p:cNvSpPr txBox="1"/>
          <p:nvPr/>
        </p:nvSpPr>
        <p:spPr>
          <a:xfrm>
            <a:off x="7680291" y="6278887"/>
            <a:ext cx="2567369" cy="276999"/>
          </a:xfrm>
          <a:prstGeom prst="rect">
            <a:avLst/>
          </a:prstGeom>
          <a:noFill/>
        </p:spPr>
        <p:txBody>
          <a:bodyPr wrap="none" rtlCol="0">
            <a:spAutoFit/>
          </a:bodyPr>
          <a:lstStyle/>
          <a:p>
            <a:r>
              <a:rPr lang="en-US" sz="1200" dirty="0"/>
              <a:t>Figure (43): Mesh of fan component.</a:t>
            </a:r>
          </a:p>
        </p:txBody>
      </p:sp>
    </p:spTree>
    <p:extLst>
      <p:ext uri="{BB962C8B-B14F-4D97-AF65-F5344CB8AC3E}">
        <p14:creationId xmlns:p14="http://schemas.microsoft.com/office/powerpoint/2010/main" val="20753005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70962-2087-7631-E754-CE2B91179733}"/>
              </a:ext>
            </a:extLst>
          </p:cNvPr>
          <p:cNvSpPr>
            <a:spLocks noGrp="1"/>
          </p:cNvSpPr>
          <p:nvPr>
            <p:ph type="title"/>
          </p:nvPr>
        </p:nvSpPr>
        <p:spPr/>
        <p:txBody>
          <a:bodyPr/>
          <a:lstStyle/>
          <a:p>
            <a:r>
              <a:rPr lang="en-US" dirty="0"/>
              <a:t>Boundary Condition</a:t>
            </a:r>
          </a:p>
        </p:txBody>
      </p:sp>
      <p:pic>
        <p:nvPicPr>
          <p:cNvPr id="4" name="Picture 3">
            <a:extLst>
              <a:ext uri="{FF2B5EF4-FFF2-40B4-BE49-F238E27FC236}">
                <a16:creationId xmlns:a16="http://schemas.microsoft.com/office/drawing/2014/main" id="{61614A27-ECF8-9FA7-3F9C-BDF9008E3E01}"/>
              </a:ext>
            </a:extLst>
          </p:cNvPr>
          <p:cNvPicPr>
            <a:picLocks noChangeAspect="1"/>
          </p:cNvPicPr>
          <p:nvPr/>
        </p:nvPicPr>
        <p:blipFill>
          <a:blip r:embed="rId2"/>
          <a:stretch>
            <a:fillRect/>
          </a:stretch>
        </p:blipFill>
        <p:spPr>
          <a:xfrm>
            <a:off x="838200" y="1593815"/>
            <a:ext cx="4819650" cy="4429125"/>
          </a:xfrm>
          <a:prstGeom prst="rect">
            <a:avLst/>
          </a:prstGeom>
        </p:spPr>
      </p:pic>
      <p:sp>
        <p:nvSpPr>
          <p:cNvPr id="3" name="TextBox 2">
            <a:extLst>
              <a:ext uri="{FF2B5EF4-FFF2-40B4-BE49-F238E27FC236}">
                <a16:creationId xmlns:a16="http://schemas.microsoft.com/office/drawing/2014/main" id="{38E59A43-73CA-0E0A-D547-819A29644B9B}"/>
              </a:ext>
            </a:extLst>
          </p:cNvPr>
          <p:cNvSpPr txBox="1"/>
          <p:nvPr/>
        </p:nvSpPr>
        <p:spPr>
          <a:xfrm>
            <a:off x="1503925" y="6022940"/>
            <a:ext cx="3548792" cy="276999"/>
          </a:xfrm>
          <a:prstGeom prst="rect">
            <a:avLst/>
          </a:prstGeom>
          <a:noFill/>
        </p:spPr>
        <p:txBody>
          <a:bodyPr wrap="none" rtlCol="0">
            <a:spAutoFit/>
          </a:bodyPr>
          <a:lstStyle/>
          <a:p>
            <a:r>
              <a:rPr lang="en-US" sz="1200" dirty="0"/>
              <a:t>Figure (44): Fixed support for modal analysis of fan.</a:t>
            </a:r>
          </a:p>
        </p:txBody>
      </p:sp>
    </p:spTree>
    <p:extLst>
      <p:ext uri="{BB962C8B-B14F-4D97-AF65-F5344CB8AC3E}">
        <p14:creationId xmlns:p14="http://schemas.microsoft.com/office/powerpoint/2010/main" val="4107144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E06CD4A-14A0-EF0D-84D5-DD89C551D10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EB732B5-179A-9EF4-763D-1D1DBBAC38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DC403A4-7ACB-FFE0-4E1E-277AD045B4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A54F117-7B5E-55E5-6815-E5C14A3A35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60B1BFB-4736-3B45-B2AE-D7ABC6AA5F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831126B-DFFC-CCC5-7696-3A3C5EFCE0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bject 2">
            <a:extLst>
              <a:ext uri="{FF2B5EF4-FFF2-40B4-BE49-F238E27FC236}">
                <a16:creationId xmlns:a16="http://schemas.microsoft.com/office/drawing/2014/main" id="{D9C8A568-0932-10F6-D2CF-74F4E63F8583}"/>
              </a:ext>
            </a:extLst>
          </p:cNvPr>
          <p:cNvSpPr txBox="1">
            <a:spLocks noGrp="1"/>
          </p:cNvSpPr>
          <p:nvPr>
            <p:ph type="title"/>
          </p:nvPr>
        </p:nvSpPr>
        <p:spPr>
          <a:xfrm>
            <a:off x="1371600" y="467361"/>
            <a:ext cx="9896475" cy="689291"/>
          </a:xfrm>
          <a:prstGeom prst="rect">
            <a:avLst/>
          </a:prstGeom>
        </p:spPr>
        <p:txBody>
          <a:bodyPr vert="horz" wrap="square" lIns="0" tIns="12065" rIns="0" bIns="0" rtlCol="0">
            <a:spAutoFit/>
          </a:bodyPr>
          <a:lstStyle/>
          <a:p>
            <a:pPr marL="12700">
              <a:lnSpc>
                <a:spcPct val="100000"/>
              </a:lnSpc>
              <a:spcBef>
                <a:spcPts val="95"/>
              </a:spcBef>
            </a:pPr>
            <a:r>
              <a:rPr lang="en-US" dirty="0">
                <a:solidFill>
                  <a:schemeClr val="bg1"/>
                </a:solidFill>
              </a:rPr>
              <a:t>Material Properties</a:t>
            </a:r>
          </a:p>
        </p:txBody>
      </p:sp>
      <p:graphicFrame>
        <p:nvGraphicFramePr>
          <p:cNvPr id="2" name="Table 1">
            <a:extLst>
              <a:ext uri="{FF2B5EF4-FFF2-40B4-BE49-F238E27FC236}">
                <a16:creationId xmlns:a16="http://schemas.microsoft.com/office/drawing/2014/main" id="{418B1485-FC85-CE5D-7D02-3B08D1EE401F}"/>
              </a:ext>
            </a:extLst>
          </p:cNvPr>
          <p:cNvGraphicFramePr>
            <a:graphicFrameLocks noGrp="1"/>
          </p:cNvGraphicFramePr>
          <p:nvPr>
            <p:extLst>
              <p:ext uri="{D42A27DB-BD31-4B8C-83A1-F6EECF244321}">
                <p14:modId xmlns:p14="http://schemas.microsoft.com/office/powerpoint/2010/main" val="438747597"/>
              </p:ext>
            </p:extLst>
          </p:nvPr>
        </p:nvGraphicFramePr>
        <p:xfrm>
          <a:off x="698000" y="2268068"/>
          <a:ext cx="2314575" cy="937260"/>
        </p:xfrm>
        <a:graphic>
          <a:graphicData uri="http://schemas.openxmlformats.org/drawingml/2006/table">
            <a:tbl>
              <a:tblPr/>
              <a:tblGrid>
                <a:gridCol w="1487941">
                  <a:extLst>
                    <a:ext uri="{9D8B030D-6E8A-4147-A177-3AD203B41FA5}">
                      <a16:colId xmlns:a16="http://schemas.microsoft.com/office/drawing/2014/main" val="2577248595"/>
                    </a:ext>
                  </a:extLst>
                </a:gridCol>
                <a:gridCol w="826634">
                  <a:extLst>
                    <a:ext uri="{9D8B030D-6E8A-4147-A177-3AD203B41FA5}">
                      <a16:colId xmlns:a16="http://schemas.microsoft.com/office/drawing/2014/main" val="2667759797"/>
                    </a:ext>
                  </a:extLst>
                </a:gridCol>
              </a:tblGrid>
              <a:tr h="0">
                <a:tc>
                  <a:txBody>
                    <a:bodyPr/>
                    <a:lstStyle/>
                    <a:p>
                      <a:pPr fontAlgn="ctr"/>
                      <a:r>
                        <a:rPr lang="en-US">
                          <a:effectLst/>
                        </a:rPr>
                        <a:t>Young's Modulus</a:t>
                      </a:r>
                    </a:p>
                  </a:txBody>
                  <a:tcPr marL="209550"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endParaRPr lang="en-US"/>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AEAEA"/>
                    </a:solidFill>
                  </a:tcPr>
                </a:tc>
                <a:extLst>
                  <a:ext uri="{0D108BD9-81ED-4DB2-BD59-A6C34878D82A}">
                    <a16:rowId xmlns:a16="http://schemas.microsoft.com/office/drawing/2014/main" val="1620534472"/>
                  </a:ext>
                </a:extLst>
              </a:tr>
              <a:tr h="0">
                <a:tc>
                  <a:txBody>
                    <a:bodyPr/>
                    <a:lstStyle/>
                    <a:p>
                      <a:pPr algn="r" fontAlgn="ctr"/>
                      <a:r>
                        <a:rPr lang="en-US">
                          <a:effectLst/>
                        </a:rPr>
                        <a:t>6.2e+09</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tc>
                  <a:txBody>
                    <a:bodyPr/>
                    <a:lstStyle/>
                    <a:p>
                      <a:pPr algn="ctr" fontAlgn="ctr"/>
                      <a:r>
                        <a:rPr lang="en-US" dirty="0">
                          <a:effectLst/>
                        </a:rPr>
                        <a:t>Pa</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extLst>
                  <a:ext uri="{0D108BD9-81ED-4DB2-BD59-A6C34878D82A}">
                    <a16:rowId xmlns:a16="http://schemas.microsoft.com/office/drawing/2014/main" val="3373220334"/>
                  </a:ext>
                </a:extLst>
              </a:tr>
            </a:tbl>
          </a:graphicData>
        </a:graphic>
      </p:graphicFrame>
      <p:graphicFrame>
        <p:nvGraphicFramePr>
          <p:cNvPr id="3" name="Table 2">
            <a:extLst>
              <a:ext uri="{FF2B5EF4-FFF2-40B4-BE49-F238E27FC236}">
                <a16:creationId xmlns:a16="http://schemas.microsoft.com/office/drawing/2014/main" id="{2FE86994-04A5-99BC-E3D4-990C03AC0FB2}"/>
              </a:ext>
            </a:extLst>
          </p:cNvPr>
          <p:cNvGraphicFramePr>
            <a:graphicFrameLocks noGrp="1"/>
          </p:cNvGraphicFramePr>
          <p:nvPr>
            <p:extLst>
              <p:ext uri="{D42A27DB-BD31-4B8C-83A1-F6EECF244321}">
                <p14:modId xmlns:p14="http://schemas.microsoft.com/office/powerpoint/2010/main" val="393022289"/>
              </p:ext>
            </p:extLst>
          </p:nvPr>
        </p:nvGraphicFramePr>
        <p:xfrm>
          <a:off x="697997" y="4209032"/>
          <a:ext cx="2314575" cy="1211580"/>
        </p:xfrm>
        <a:graphic>
          <a:graphicData uri="http://schemas.openxmlformats.org/drawingml/2006/table">
            <a:tbl>
              <a:tblPr/>
              <a:tblGrid>
                <a:gridCol w="1487941">
                  <a:extLst>
                    <a:ext uri="{9D8B030D-6E8A-4147-A177-3AD203B41FA5}">
                      <a16:colId xmlns:a16="http://schemas.microsoft.com/office/drawing/2014/main" val="1337934055"/>
                    </a:ext>
                  </a:extLst>
                </a:gridCol>
                <a:gridCol w="826634">
                  <a:extLst>
                    <a:ext uri="{9D8B030D-6E8A-4147-A177-3AD203B41FA5}">
                      <a16:colId xmlns:a16="http://schemas.microsoft.com/office/drawing/2014/main" val="2167411895"/>
                    </a:ext>
                  </a:extLst>
                </a:gridCol>
              </a:tblGrid>
              <a:tr h="0">
                <a:tc>
                  <a:txBody>
                    <a:bodyPr/>
                    <a:lstStyle/>
                    <a:p>
                      <a:pPr fontAlgn="ctr"/>
                      <a:r>
                        <a:rPr lang="en-US">
                          <a:effectLst/>
                        </a:rPr>
                        <a:t> Coefficient of Thermal Expansion</a:t>
                      </a:r>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endParaRPr lang="en-US" dirty="0"/>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AEAEA"/>
                    </a:solidFill>
                  </a:tcPr>
                </a:tc>
                <a:extLst>
                  <a:ext uri="{0D108BD9-81ED-4DB2-BD59-A6C34878D82A}">
                    <a16:rowId xmlns:a16="http://schemas.microsoft.com/office/drawing/2014/main" val="3758261818"/>
                  </a:ext>
                </a:extLst>
              </a:tr>
              <a:tr h="0">
                <a:tc>
                  <a:txBody>
                    <a:bodyPr/>
                    <a:lstStyle/>
                    <a:p>
                      <a:pPr algn="r" fontAlgn="ctr"/>
                      <a:r>
                        <a:rPr lang="en-US">
                          <a:effectLst/>
                        </a:rPr>
                        <a:t>2.56e-05</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tc>
                  <a:txBody>
                    <a:bodyPr/>
                    <a:lstStyle/>
                    <a:p>
                      <a:pPr algn="ctr" fontAlgn="ctr"/>
                      <a:r>
                        <a:rPr lang="en-US" dirty="0">
                          <a:effectLst/>
                        </a:rPr>
                        <a:t>1/°C</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extLst>
                  <a:ext uri="{0D108BD9-81ED-4DB2-BD59-A6C34878D82A}">
                    <a16:rowId xmlns:a16="http://schemas.microsoft.com/office/drawing/2014/main" val="1078245999"/>
                  </a:ext>
                </a:extLst>
              </a:tr>
            </a:tbl>
          </a:graphicData>
        </a:graphic>
      </p:graphicFrame>
      <p:graphicFrame>
        <p:nvGraphicFramePr>
          <p:cNvPr id="9" name="Table 8">
            <a:extLst>
              <a:ext uri="{FF2B5EF4-FFF2-40B4-BE49-F238E27FC236}">
                <a16:creationId xmlns:a16="http://schemas.microsoft.com/office/drawing/2014/main" id="{EB89B280-ECBD-A7F7-A5F6-52D4B04DEEC0}"/>
              </a:ext>
            </a:extLst>
          </p:cNvPr>
          <p:cNvGraphicFramePr>
            <a:graphicFrameLocks noGrp="1"/>
          </p:cNvGraphicFramePr>
          <p:nvPr>
            <p:extLst>
              <p:ext uri="{D42A27DB-BD31-4B8C-83A1-F6EECF244321}">
                <p14:modId xmlns:p14="http://schemas.microsoft.com/office/powerpoint/2010/main" val="3391800445"/>
              </p:ext>
            </p:extLst>
          </p:nvPr>
        </p:nvGraphicFramePr>
        <p:xfrm>
          <a:off x="697996" y="5420612"/>
          <a:ext cx="2314575" cy="937260"/>
        </p:xfrm>
        <a:graphic>
          <a:graphicData uri="http://schemas.openxmlformats.org/drawingml/2006/table">
            <a:tbl>
              <a:tblPr/>
              <a:tblGrid>
                <a:gridCol w="1487941">
                  <a:extLst>
                    <a:ext uri="{9D8B030D-6E8A-4147-A177-3AD203B41FA5}">
                      <a16:colId xmlns:a16="http://schemas.microsoft.com/office/drawing/2014/main" val="1398421298"/>
                    </a:ext>
                  </a:extLst>
                </a:gridCol>
                <a:gridCol w="826634">
                  <a:extLst>
                    <a:ext uri="{9D8B030D-6E8A-4147-A177-3AD203B41FA5}">
                      <a16:colId xmlns:a16="http://schemas.microsoft.com/office/drawing/2014/main" val="1814390297"/>
                    </a:ext>
                  </a:extLst>
                </a:gridCol>
              </a:tblGrid>
              <a:tr h="0">
                <a:tc>
                  <a:txBody>
                    <a:bodyPr/>
                    <a:lstStyle/>
                    <a:p>
                      <a:pPr fontAlgn="ctr"/>
                      <a:r>
                        <a:rPr lang="en-US">
                          <a:effectLst/>
                        </a:rPr>
                        <a:t>Tensile Yield Strength</a:t>
                      </a:r>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endParaRPr lang="en-US"/>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AEAEA"/>
                    </a:solidFill>
                  </a:tcPr>
                </a:tc>
                <a:extLst>
                  <a:ext uri="{0D108BD9-81ED-4DB2-BD59-A6C34878D82A}">
                    <a16:rowId xmlns:a16="http://schemas.microsoft.com/office/drawing/2014/main" val="4204449012"/>
                  </a:ext>
                </a:extLst>
              </a:tr>
              <a:tr h="0">
                <a:tc>
                  <a:txBody>
                    <a:bodyPr/>
                    <a:lstStyle/>
                    <a:p>
                      <a:pPr algn="r" fontAlgn="ctr"/>
                      <a:r>
                        <a:rPr lang="en-US">
                          <a:effectLst/>
                        </a:rPr>
                        <a:t>5.5e+07</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tc>
                  <a:txBody>
                    <a:bodyPr/>
                    <a:lstStyle/>
                    <a:p>
                      <a:pPr algn="ctr" fontAlgn="ctr"/>
                      <a:r>
                        <a:rPr lang="en-US" dirty="0">
                          <a:effectLst/>
                        </a:rPr>
                        <a:t>Pa</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extLst>
                  <a:ext uri="{0D108BD9-81ED-4DB2-BD59-A6C34878D82A}">
                    <a16:rowId xmlns:a16="http://schemas.microsoft.com/office/drawing/2014/main" val="2757272836"/>
                  </a:ext>
                </a:extLst>
              </a:tr>
            </a:tbl>
          </a:graphicData>
        </a:graphic>
      </p:graphicFrame>
      <p:graphicFrame>
        <p:nvGraphicFramePr>
          <p:cNvPr id="11" name="Table 10">
            <a:extLst>
              <a:ext uri="{FF2B5EF4-FFF2-40B4-BE49-F238E27FC236}">
                <a16:creationId xmlns:a16="http://schemas.microsoft.com/office/drawing/2014/main" id="{F9A0BB72-F4F7-A04C-BB73-0B7348E811AC}"/>
              </a:ext>
            </a:extLst>
          </p:cNvPr>
          <p:cNvGraphicFramePr>
            <a:graphicFrameLocks noGrp="1"/>
          </p:cNvGraphicFramePr>
          <p:nvPr>
            <p:extLst>
              <p:ext uri="{D42A27DB-BD31-4B8C-83A1-F6EECF244321}">
                <p14:modId xmlns:p14="http://schemas.microsoft.com/office/powerpoint/2010/main" val="1234804642"/>
              </p:ext>
            </p:extLst>
          </p:nvPr>
        </p:nvGraphicFramePr>
        <p:xfrm>
          <a:off x="3012571" y="2928390"/>
          <a:ext cx="2636196" cy="1211580"/>
        </p:xfrm>
        <a:graphic>
          <a:graphicData uri="http://schemas.openxmlformats.org/drawingml/2006/table">
            <a:tbl>
              <a:tblPr/>
              <a:tblGrid>
                <a:gridCol w="1487941">
                  <a:extLst>
                    <a:ext uri="{9D8B030D-6E8A-4147-A177-3AD203B41FA5}">
                      <a16:colId xmlns:a16="http://schemas.microsoft.com/office/drawing/2014/main" val="2916456756"/>
                    </a:ext>
                  </a:extLst>
                </a:gridCol>
                <a:gridCol w="1148255">
                  <a:extLst>
                    <a:ext uri="{9D8B030D-6E8A-4147-A177-3AD203B41FA5}">
                      <a16:colId xmlns:a16="http://schemas.microsoft.com/office/drawing/2014/main" val="3043750479"/>
                    </a:ext>
                  </a:extLst>
                </a:gridCol>
              </a:tblGrid>
              <a:tr h="0">
                <a:tc>
                  <a:txBody>
                    <a:bodyPr/>
                    <a:lstStyle/>
                    <a:p>
                      <a:pPr fontAlgn="ctr"/>
                      <a:r>
                        <a:rPr lang="en-US" dirty="0">
                          <a:effectLst/>
                        </a:rPr>
                        <a:t>Isotropic Thermal Conductivity</a:t>
                      </a:r>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endParaRPr lang="en-US" dirty="0"/>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AEAEA"/>
                    </a:solidFill>
                  </a:tcPr>
                </a:tc>
                <a:extLst>
                  <a:ext uri="{0D108BD9-81ED-4DB2-BD59-A6C34878D82A}">
                    <a16:rowId xmlns:a16="http://schemas.microsoft.com/office/drawing/2014/main" val="3184168431"/>
                  </a:ext>
                </a:extLst>
              </a:tr>
              <a:tr h="0">
                <a:tc>
                  <a:txBody>
                    <a:bodyPr/>
                    <a:lstStyle/>
                    <a:p>
                      <a:pPr algn="r" fontAlgn="ctr"/>
                      <a:r>
                        <a:rPr lang="en-US" dirty="0">
                          <a:effectLst/>
                        </a:rPr>
                        <a:t>0.23</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tc>
                  <a:txBody>
                    <a:bodyPr/>
                    <a:lstStyle/>
                    <a:p>
                      <a:pPr algn="ctr" fontAlgn="ctr"/>
                      <a:r>
                        <a:rPr lang="en-US" dirty="0">
                          <a:effectLst/>
                        </a:rPr>
                        <a:t>W/m·°C</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extLst>
                  <a:ext uri="{0D108BD9-81ED-4DB2-BD59-A6C34878D82A}">
                    <a16:rowId xmlns:a16="http://schemas.microsoft.com/office/drawing/2014/main" val="162008514"/>
                  </a:ext>
                </a:extLst>
              </a:tr>
            </a:tbl>
          </a:graphicData>
        </a:graphic>
      </p:graphicFrame>
      <p:graphicFrame>
        <p:nvGraphicFramePr>
          <p:cNvPr id="13" name="Table 12">
            <a:extLst>
              <a:ext uri="{FF2B5EF4-FFF2-40B4-BE49-F238E27FC236}">
                <a16:creationId xmlns:a16="http://schemas.microsoft.com/office/drawing/2014/main" id="{B80DE05A-AB6C-011A-ED41-400BD3ABBD5C}"/>
              </a:ext>
            </a:extLst>
          </p:cNvPr>
          <p:cNvGraphicFramePr>
            <a:graphicFrameLocks noGrp="1"/>
          </p:cNvGraphicFramePr>
          <p:nvPr>
            <p:extLst>
              <p:ext uri="{D42A27DB-BD31-4B8C-83A1-F6EECF244321}">
                <p14:modId xmlns:p14="http://schemas.microsoft.com/office/powerpoint/2010/main" val="2637682570"/>
              </p:ext>
            </p:extLst>
          </p:nvPr>
        </p:nvGraphicFramePr>
        <p:xfrm>
          <a:off x="697998" y="3221405"/>
          <a:ext cx="2314575" cy="971550"/>
        </p:xfrm>
        <a:graphic>
          <a:graphicData uri="http://schemas.openxmlformats.org/drawingml/2006/table">
            <a:tbl>
              <a:tblPr/>
              <a:tblGrid>
                <a:gridCol w="1487941">
                  <a:extLst>
                    <a:ext uri="{9D8B030D-6E8A-4147-A177-3AD203B41FA5}">
                      <a16:colId xmlns:a16="http://schemas.microsoft.com/office/drawing/2014/main" val="307687718"/>
                    </a:ext>
                  </a:extLst>
                </a:gridCol>
                <a:gridCol w="826634">
                  <a:extLst>
                    <a:ext uri="{9D8B030D-6E8A-4147-A177-3AD203B41FA5}">
                      <a16:colId xmlns:a16="http://schemas.microsoft.com/office/drawing/2014/main" val="3752275117"/>
                    </a:ext>
                  </a:extLst>
                </a:gridCol>
              </a:tblGrid>
              <a:tr h="0">
                <a:tc>
                  <a:txBody>
                    <a:bodyPr/>
                    <a:lstStyle/>
                    <a:p>
                      <a:pPr fontAlgn="ctr"/>
                      <a:r>
                        <a:rPr lang="en-US">
                          <a:effectLst/>
                        </a:rPr>
                        <a:t>Poisson's Ratio</a:t>
                      </a:r>
                    </a:p>
                  </a:txBody>
                  <a:tcPr marL="209550"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endParaRPr lang="en-US"/>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AEAEA"/>
                    </a:solidFill>
                  </a:tcPr>
                </a:tc>
                <a:extLst>
                  <a:ext uri="{0D108BD9-81ED-4DB2-BD59-A6C34878D82A}">
                    <a16:rowId xmlns:a16="http://schemas.microsoft.com/office/drawing/2014/main" val="1889415332"/>
                  </a:ext>
                </a:extLst>
              </a:tr>
              <a:tr h="0">
                <a:tc>
                  <a:txBody>
                    <a:bodyPr/>
                    <a:lstStyle/>
                    <a:p>
                      <a:pPr algn="ctr" fontAlgn="ctr"/>
                      <a:r>
                        <a:rPr lang="en-US">
                          <a:effectLst/>
                        </a:rPr>
                        <a:t>0.35</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tc>
                  <a:txBody>
                    <a:bodyPr/>
                    <a:lstStyle/>
                    <a:p>
                      <a:endParaRPr lang="en-US" dirty="0"/>
                    </a:p>
                  </a:txBody>
                  <a:tcPr>
                    <a:lnL>
                      <a:noFill/>
                    </a:lnL>
                    <a:lnT w="9525" cap="flat" cmpd="sng" algn="ctr">
                      <a:solidFill>
                        <a:srgbClr val="DDDDDD"/>
                      </a:solidFill>
                      <a:prstDash val="solid"/>
                      <a:round/>
                      <a:headEnd type="none" w="med" len="med"/>
                      <a:tailEnd type="none" w="med" len="med"/>
                    </a:lnT>
                  </a:tcPr>
                </a:tc>
                <a:extLst>
                  <a:ext uri="{0D108BD9-81ED-4DB2-BD59-A6C34878D82A}">
                    <a16:rowId xmlns:a16="http://schemas.microsoft.com/office/drawing/2014/main" val="1435480037"/>
                  </a:ext>
                </a:extLst>
              </a:tr>
            </a:tbl>
          </a:graphicData>
        </a:graphic>
      </p:graphicFrame>
      <p:graphicFrame>
        <p:nvGraphicFramePr>
          <p:cNvPr id="15" name="Table 14">
            <a:extLst>
              <a:ext uri="{FF2B5EF4-FFF2-40B4-BE49-F238E27FC236}">
                <a16:creationId xmlns:a16="http://schemas.microsoft.com/office/drawing/2014/main" id="{7B5B4CEC-2011-0582-FD4B-637B0B46AD8D}"/>
              </a:ext>
            </a:extLst>
          </p:cNvPr>
          <p:cNvGraphicFramePr>
            <a:graphicFrameLocks noGrp="1"/>
          </p:cNvGraphicFramePr>
          <p:nvPr>
            <p:extLst>
              <p:ext uri="{D42A27DB-BD31-4B8C-83A1-F6EECF244321}">
                <p14:modId xmlns:p14="http://schemas.microsoft.com/office/powerpoint/2010/main" val="2868007220"/>
              </p:ext>
            </p:extLst>
          </p:nvPr>
        </p:nvGraphicFramePr>
        <p:xfrm>
          <a:off x="3012571" y="2249373"/>
          <a:ext cx="2636196" cy="662940"/>
        </p:xfrm>
        <a:graphic>
          <a:graphicData uri="http://schemas.openxmlformats.org/drawingml/2006/table">
            <a:tbl>
              <a:tblPr/>
              <a:tblGrid>
                <a:gridCol w="1694697">
                  <a:extLst>
                    <a:ext uri="{9D8B030D-6E8A-4147-A177-3AD203B41FA5}">
                      <a16:colId xmlns:a16="http://schemas.microsoft.com/office/drawing/2014/main" val="127596924"/>
                    </a:ext>
                  </a:extLst>
                </a:gridCol>
                <a:gridCol w="941499">
                  <a:extLst>
                    <a:ext uri="{9D8B030D-6E8A-4147-A177-3AD203B41FA5}">
                      <a16:colId xmlns:a16="http://schemas.microsoft.com/office/drawing/2014/main" val="4124880992"/>
                    </a:ext>
                  </a:extLst>
                </a:gridCol>
              </a:tblGrid>
              <a:tr h="0">
                <a:tc>
                  <a:txBody>
                    <a:bodyPr/>
                    <a:lstStyle/>
                    <a:p>
                      <a:pPr fontAlgn="ctr"/>
                      <a:r>
                        <a:rPr lang="en-US">
                          <a:effectLst/>
                        </a:rPr>
                        <a:t>Density</a:t>
                      </a:r>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endParaRPr lang="en-US"/>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AEAEA"/>
                    </a:solidFill>
                  </a:tcPr>
                </a:tc>
                <a:extLst>
                  <a:ext uri="{0D108BD9-81ED-4DB2-BD59-A6C34878D82A}">
                    <a16:rowId xmlns:a16="http://schemas.microsoft.com/office/drawing/2014/main" val="2929900282"/>
                  </a:ext>
                </a:extLst>
              </a:tr>
              <a:tr h="0">
                <a:tc>
                  <a:txBody>
                    <a:bodyPr/>
                    <a:lstStyle/>
                    <a:p>
                      <a:pPr algn="r" fontAlgn="ctr"/>
                      <a:r>
                        <a:rPr lang="en-US">
                          <a:effectLst/>
                        </a:rPr>
                        <a:t>1360</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tc>
                  <a:txBody>
                    <a:bodyPr/>
                    <a:lstStyle/>
                    <a:p>
                      <a:pPr algn="ctr" fontAlgn="ctr"/>
                      <a:r>
                        <a:rPr lang="en-US" dirty="0">
                          <a:effectLst/>
                        </a:rPr>
                        <a:t>kg/m³</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extLst>
                  <a:ext uri="{0D108BD9-81ED-4DB2-BD59-A6C34878D82A}">
                    <a16:rowId xmlns:a16="http://schemas.microsoft.com/office/drawing/2014/main" val="3834229846"/>
                  </a:ext>
                </a:extLst>
              </a:tr>
            </a:tbl>
          </a:graphicData>
        </a:graphic>
      </p:graphicFrame>
      <p:graphicFrame>
        <p:nvGraphicFramePr>
          <p:cNvPr id="17" name="Table 16">
            <a:extLst>
              <a:ext uri="{FF2B5EF4-FFF2-40B4-BE49-F238E27FC236}">
                <a16:creationId xmlns:a16="http://schemas.microsoft.com/office/drawing/2014/main" id="{C95791A0-5A2D-57CB-2A51-20768018ED61}"/>
              </a:ext>
            </a:extLst>
          </p:cNvPr>
          <p:cNvGraphicFramePr>
            <a:graphicFrameLocks noGrp="1"/>
          </p:cNvGraphicFramePr>
          <p:nvPr>
            <p:extLst>
              <p:ext uri="{D42A27DB-BD31-4B8C-83A1-F6EECF244321}">
                <p14:modId xmlns:p14="http://schemas.microsoft.com/office/powerpoint/2010/main" val="2457091242"/>
              </p:ext>
            </p:extLst>
          </p:nvPr>
        </p:nvGraphicFramePr>
        <p:xfrm>
          <a:off x="9433800" y="2282452"/>
          <a:ext cx="2547404" cy="662940"/>
        </p:xfrm>
        <a:graphic>
          <a:graphicData uri="http://schemas.openxmlformats.org/drawingml/2006/table">
            <a:tbl>
              <a:tblPr/>
              <a:tblGrid>
                <a:gridCol w="1637617">
                  <a:extLst>
                    <a:ext uri="{9D8B030D-6E8A-4147-A177-3AD203B41FA5}">
                      <a16:colId xmlns:a16="http://schemas.microsoft.com/office/drawing/2014/main" val="356108092"/>
                    </a:ext>
                  </a:extLst>
                </a:gridCol>
                <a:gridCol w="909787">
                  <a:extLst>
                    <a:ext uri="{9D8B030D-6E8A-4147-A177-3AD203B41FA5}">
                      <a16:colId xmlns:a16="http://schemas.microsoft.com/office/drawing/2014/main" val="1702227507"/>
                    </a:ext>
                  </a:extLst>
                </a:gridCol>
              </a:tblGrid>
              <a:tr h="0">
                <a:tc>
                  <a:txBody>
                    <a:bodyPr/>
                    <a:lstStyle/>
                    <a:p>
                      <a:pPr fontAlgn="ctr"/>
                      <a:r>
                        <a:rPr lang="en-US">
                          <a:effectLst/>
                        </a:rPr>
                        <a:t>Density</a:t>
                      </a:r>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endParaRPr lang="en-US"/>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AEAEA"/>
                    </a:solidFill>
                  </a:tcPr>
                </a:tc>
                <a:extLst>
                  <a:ext uri="{0D108BD9-81ED-4DB2-BD59-A6C34878D82A}">
                    <a16:rowId xmlns:a16="http://schemas.microsoft.com/office/drawing/2014/main" val="614794646"/>
                  </a:ext>
                </a:extLst>
              </a:tr>
              <a:tr h="0">
                <a:tc>
                  <a:txBody>
                    <a:bodyPr/>
                    <a:lstStyle/>
                    <a:p>
                      <a:pPr algn="r" fontAlgn="ctr"/>
                      <a:r>
                        <a:rPr lang="en-US">
                          <a:effectLst/>
                        </a:rPr>
                        <a:t>2700</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tc>
                  <a:txBody>
                    <a:bodyPr/>
                    <a:lstStyle/>
                    <a:p>
                      <a:pPr algn="ctr" fontAlgn="ctr"/>
                      <a:r>
                        <a:rPr lang="en-US" dirty="0">
                          <a:effectLst/>
                        </a:rPr>
                        <a:t>kg/m³</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extLst>
                  <a:ext uri="{0D108BD9-81ED-4DB2-BD59-A6C34878D82A}">
                    <a16:rowId xmlns:a16="http://schemas.microsoft.com/office/drawing/2014/main" val="1922051959"/>
                  </a:ext>
                </a:extLst>
              </a:tr>
            </a:tbl>
          </a:graphicData>
        </a:graphic>
      </p:graphicFrame>
      <p:graphicFrame>
        <p:nvGraphicFramePr>
          <p:cNvPr id="18" name="Table 17">
            <a:extLst>
              <a:ext uri="{FF2B5EF4-FFF2-40B4-BE49-F238E27FC236}">
                <a16:creationId xmlns:a16="http://schemas.microsoft.com/office/drawing/2014/main" id="{DC51B97F-7890-F365-916F-FC5632C1E86D}"/>
              </a:ext>
            </a:extLst>
          </p:cNvPr>
          <p:cNvGraphicFramePr>
            <a:graphicFrameLocks noGrp="1"/>
          </p:cNvGraphicFramePr>
          <p:nvPr>
            <p:extLst>
              <p:ext uri="{D42A27DB-BD31-4B8C-83A1-F6EECF244321}">
                <p14:modId xmlns:p14="http://schemas.microsoft.com/office/powerpoint/2010/main" val="818272954"/>
              </p:ext>
            </p:extLst>
          </p:nvPr>
        </p:nvGraphicFramePr>
        <p:xfrm>
          <a:off x="7119223" y="2282452"/>
          <a:ext cx="2314575" cy="937260"/>
        </p:xfrm>
        <a:graphic>
          <a:graphicData uri="http://schemas.openxmlformats.org/drawingml/2006/table">
            <a:tbl>
              <a:tblPr/>
              <a:tblGrid>
                <a:gridCol w="1487941">
                  <a:extLst>
                    <a:ext uri="{9D8B030D-6E8A-4147-A177-3AD203B41FA5}">
                      <a16:colId xmlns:a16="http://schemas.microsoft.com/office/drawing/2014/main" val="3206326013"/>
                    </a:ext>
                  </a:extLst>
                </a:gridCol>
                <a:gridCol w="826634">
                  <a:extLst>
                    <a:ext uri="{9D8B030D-6E8A-4147-A177-3AD203B41FA5}">
                      <a16:colId xmlns:a16="http://schemas.microsoft.com/office/drawing/2014/main" val="2606162319"/>
                    </a:ext>
                  </a:extLst>
                </a:gridCol>
              </a:tblGrid>
              <a:tr h="0">
                <a:tc>
                  <a:txBody>
                    <a:bodyPr/>
                    <a:lstStyle/>
                    <a:p>
                      <a:pPr fontAlgn="ctr"/>
                      <a:r>
                        <a:rPr lang="en-US">
                          <a:effectLst/>
                        </a:rPr>
                        <a:t>Young's Modulus</a:t>
                      </a:r>
                    </a:p>
                  </a:txBody>
                  <a:tcPr marL="209550"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endParaRPr lang="en-US"/>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AEAEA"/>
                    </a:solidFill>
                  </a:tcPr>
                </a:tc>
                <a:extLst>
                  <a:ext uri="{0D108BD9-81ED-4DB2-BD59-A6C34878D82A}">
                    <a16:rowId xmlns:a16="http://schemas.microsoft.com/office/drawing/2014/main" val="4164714818"/>
                  </a:ext>
                </a:extLst>
              </a:tr>
              <a:tr h="0">
                <a:tc>
                  <a:txBody>
                    <a:bodyPr/>
                    <a:lstStyle/>
                    <a:p>
                      <a:pPr algn="r" fontAlgn="ctr"/>
                      <a:r>
                        <a:rPr lang="en-US">
                          <a:effectLst/>
                        </a:rPr>
                        <a:t>6.98e+10</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tc>
                  <a:txBody>
                    <a:bodyPr/>
                    <a:lstStyle/>
                    <a:p>
                      <a:pPr algn="ctr" fontAlgn="ctr"/>
                      <a:r>
                        <a:rPr lang="en-US" dirty="0">
                          <a:effectLst/>
                        </a:rPr>
                        <a:t>Pa</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extLst>
                  <a:ext uri="{0D108BD9-81ED-4DB2-BD59-A6C34878D82A}">
                    <a16:rowId xmlns:a16="http://schemas.microsoft.com/office/drawing/2014/main" val="343911346"/>
                  </a:ext>
                </a:extLst>
              </a:tr>
            </a:tbl>
          </a:graphicData>
        </a:graphic>
      </p:graphicFrame>
      <p:graphicFrame>
        <p:nvGraphicFramePr>
          <p:cNvPr id="19" name="Table 18">
            <a:extLst>
              <a:ext uri="{FF2B5EF4-FFF2-40B4-BE49-F238E27FC236}">
                <a16:creationId xmlns:a16="http://schemas.microsoft.com/office/drawing/2014/main" id="{C9F850C9-1853-55C7-AB36-15489656397C}"/>
              </a:ext>
            </a:extLst>
          </p:cNvPr>
          <p:cNvGraphicFramePr>
            <a:graphicFrameLocks noGrp="1"/>
          </p:cNvGraphicFramePr>
          <p:nvPr>
            <p:extLst>
              <p:ext uri="{D42A27DB-BD31-4B8C-83A1-F6EECF244321}">
                <p14:modId xmlns:p14="http://schemas.microsoft.com/office/powerpoint/2010/main" val="3994897852"/>
              </p:ext>
            </p:extLst>
          </p:nvPr>
        </p:nvGraphicFramePr>
        <p:xfrm>
          <a:off x="7119223" y="3219712"/>
          <a:ext cx="2314575" cy="971550"/>
        </p:xfrm>
        <a:graphic>
          <a:graphicData uri="http://schemas.openxmlformats.org/drawingml/2006/table">
            <a:tbl>
              <a:tblPr/>
              <a:tblGrid>
                <a:gridCol w="1487941">
                  <a:extLst>
                    <a:ext uri="{9D8B030D-6E8A-4147-A177-3AD203B41FA5}">
                      <a16:colId xmlns:a16="http://schemas.microsoft.com/office/drawing/2014/main" val="393614433"/>
                    </a:ext>
                  </a:extLst>
                </a:gridCol>
                <a:gridCol w="826634">
                  <a:extLst>
                    <a:ext uri="{9D8B030D-6E8A-4147-A177-3AD203B41FA5}">
                      <a16:colId xmlns:a16="http://schemas.microsoft.com/office/drawing/2014/main" val="1537964893"/>
                    </a:ext>
                  </a:extLst>
                </a:gridCol>
              </a:tblGrid>
              <a:tr h="0">
                <a:tc>
                  <a:txBody>
                    <a:bodyPr/>
                    <a:lstStyle/>
                    <a:p>
                      <a:pPr fontAlgn="ctr"/>
                      <a:r>
                        <a:rPr lang="en-US">
                          <a:effectLst/>
                        </a:rPr>
                        <a:t>Poisson's Ratio</a:t>
                      </a:r>
                    </a:p>
                  </a:txBody>
                  <a:tcPr marL="209550"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endParaRPr lang="en-US"/>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AEAEA"/>
                    </a:solidFill>
                  </a:tcPr>
                </a:tc>
                <a:extLst>
                  <a:ext uri="{0D108BD9-81ED-4DB2-BD59-A6C34878D82A}">
                    <a16:rowId xmlns:a16="http://schemas.microsoft.com/office/drawing/2014/main" val="2750685979"/>
                  </a:ext>
                </a:extLst>
              </a:tr>
              <a:tr h="0">
                <a:tc>
                  <a:txBody>
                    <a:bodyPr/>
                    <a:lstStyle/>
                    <a:p>
                      <a:pPr algn="ctr" fontAlgn="ctr"/>
                      <a:r>
                        <a:rPr lang="en-US">
                          <a:effectLst/>
                        </a:rPr>
                        <a:t>0.33</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tc>
                  <a:txBody>
                    <a:bodyPr/>
                    <a:lstStyle/>
                    <a:p>
                      <a:endParaRPr lang="en-US" dirty="0"/>
                    </a:p>
                  </a:txBody>
                  <a:tcPr>
                    <a:lnL>
                      <a:noFill/>
                    </a:lnL>
                    <a:lnT w="9525" cap="flat" cmpd="sng" algn="ctr">
                      <a:solidFill>
                        <a:srgbClr val="DDDDDD"/>
                      </a:solidFill>
                      <a:prstDash val="solid"/>
                      <a:round/>
                      <a:headEnd type="none" w="med" len="med"/>
                      <a:tailEnd type="none" w="med" len="med"/>
                    </a:lnT>
                  </a:tcPr>
                </a:tc>
                <a:extLst>
                  <a:ext uri="{0D108BD9-81ED-4DB2-BD59-A6C34878D82A}">
                    <a16:rowId xmlns:a16="http://schemas.microsoft.com/office/drawing/2014/main" val="3056597974"/>
                  </a:ext>
                </a:extLst>
              </a:tr>
            </a:tbl>
          </a:graphicData>
        </a:graphic>
      </p:graphicFrame>
      <p:graphicFrame>
        <p:nvGraphicFramePr>
          <p:cNvPr id="20" name="Table 19">
            <a:extLst>
              <a:ext uri="{FF2B5EF4-FFF2-40B4-BE49-F238E27FC236}">
                <a16:creationId xmlns:a16="http://schemas.microsoft.com/office/drawing/2014/main" id="{711A8704-B237-8A6C-0287-69D269DF6BDC}"/>
              </a:ext>
            </a:extLst>
          </p:cNvPr>
          <p:cNvGraphicFramePr>
            <a:graphicFrameLocks noGrp="1"/>
          </p:cNvGraphicFramePr>
          <p:nvPr>
            <p:extLst>
              <p:ext uri="{D42A27DB-BD31-4B8C-83A1-F6EECF244321}">
                <p14:modId xmlns:p14="http://schemas.microsoft.com/office/powerpoint/2010/main" val="287388217"/>
              </p:ext>
            </p:extLst>
          </p:nvPr>
        </p:nvGraphicFramePr>
        <p:xfrm>
          <a:off x="7119222" y="4191262"/>
          <a:ext cx="2314575" cy="1211580"/>
        </p:xfrm>
        <a:graphic>
          <a:graphicData uri="http://schemas.openxmlformats.org/drawingml/2006/table">
            <a:tbl>
              <a:tblPr/>
              <a:tblGrid>
                <a:gridCol w="1487941">
                  <a:extLst>
                    <a:ext uri="{9D8B030D-6E8A-4147-A177-3AD203B41FA5}">
                      <a16:colId xmlns:a16="http://schemas.microsoft.com/office/drawing/2014/main" val="3385785279"/>
                    </a:ext>
                  </a:extLst>
                </a:gridCol>
                <a:gridCol w="826634">
                  <a:extLst>
                    <a:ext uri="{9D8B030D-6E8A-4147-A177-3AD203B41FA5}">
                      <a16:colId xmlns:a16="http://schemas.microsoft.com/office/drawing/2014/main" val="3789117029"/>
                    </a:ext>
                  </a:extLst>
                </a:gridCol>
              </a:tblGrid>
              <a:tr h="0">
                <a:tc>
                  <a:txBody>
                    <a:bodyPr/>
                    <a:lstStyle/>
                    <a:p>
                      <a:pPr fontAlgn="ctr"/>
                      <a:r>
                        <a:rPr lang="en-US">
                          <a:effectLst/>
                        </a:rPr>
                        <a:t>Coefficient of Thermal Expansion</a:t>
                      </a:r>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endParaRPr lang="en-US"/>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AEAEA"/>
                    </a:solidFill>
                  </a:tcPr>
                </a:tc>
                <a:extLst>
                  <a:ext uri="{0D108BD9-81ED-4DB2-BD59-A6C34878D82A}">
                    <a16:rowId xmlns:a16="http://schemas.microsoft.com/office/drawing/2014/main" val="952875994"/>
                  </a:ext>
                </a:extLst>
              </a:tr>
              <a:tr h="0">
                <a:tc>
                  <a:txBody>
                    <a:bodyPr/>
                    <a:lstStyle/>
                    <a:p>
                      <a:pPr algn="r" fontAlgn="ctr"/>
                      <a:r>
                        <a:rPr lang="en-US">
                          <a:effectLst/>
                        </a:rPr>
                        <a:t>2.36e-05</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tc>
                  <a:txBody>
                    <a:bodyPr/>
                    <a:lstStyle/>
                    <a:p>
                      <a:pPr algn="ctr" fontAlgn="ctr"/>
                      <a:r>
                        <a:rPr lang="en-US" dirty="0">
                          <a:effectLst/>
                        </a:rPr>
                        <a:t>1/°C</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extLst>
                  <a:ext uri="{0D108BD9-81ED-4DB2-BD59-A6C34878D82A}">
                    <a16:rowId xmlns:a16="http://schemas.microsoft.com/office/drawing/2014/main" val="3349402096"/>
                  </a:ext>
                </a:extLst>
              </a:tr>
            </a:tbl>
          </a:graphicData>
        </a:graphic>
      </p:graphicFrame>
      <p:graphicFrame>
        <p:nvGraphicFramePr>
          <p:cNvPr id="21" name="Table 20">
            <a:extLst>
              <a:ext uri="{FF2B5EF4-FFF2-40B4-BE49-F238E27FC236}">
                <a16:creationId xmlns:a16="http://schemas.microsoft.com/office/drawing/2014/main" id="{2CCC9815-3648-F2C5-4EA7-8B55BBC0744A}"/>
              </a:ext>
            </a:extLst>
          </p:cNvPr>
          <p:cNvGraphicFramePr>
            <a:graphicFrameLocks noGrp="1"/>
          </p:cNvGraphicFramePr>
          <p:nvPr>
            <p:extLst>
              <p:ext uri="{D42A27DB-BD31-4B8C-83A1-F6EECF244321}">
                <p14:modId xmlns:p14="http://schemas.microsoft.com/office/powerpoint/2010/main" val="2056874070"/>
              </p:ext>
            </p:extLst>
          </p:nvPr>
        </p:nvGraphicFramePr>
        <p:xfrm>
          <a:off x="7119220" y="5402842"/>
          <a:ext cx="2314575" cy="937260"/>
        </p:xfrm>
        <a:graphic>
          <a:graphicData uri="http://schemas.openxmlformats.org/drawingml/2006/table">
            <a:tbl>
              <a:tblPr/>
              <a:tblGrid>
                <a:gridCol w="1487941">
                  <a:extLst>
                    <a:ext uri="{9D8B030D-6E8A-4147-A177-3AD203B41FA5}">
                      <a16:colId xmlns:a16="http://schemas.microsoft.com/office/drawing/2014/main" val="1305869536"/>
                    </a:ext>
                  </a:extLst>
                </a:gridCol>
                <a:gridCol w="826634">
                  <a:extLst>
                    <a:ext uri="{9D8B030D-6E8A-4147-A177-3AD203B41FA5}">
                      <a16:colId xmlns:a16="http://schemas.microsoft.com/office/drawing/2014/main" val="2534658930"/>
                    </a:ext>
                  </a:extLst>
                </a:gridCol>
              </a:tblGrid>
              <a:tr h="0">
                <a:tc>
                  <a:txBody>
                    <a:bodyPr/>
                    <a:lstStyle/>
                    <a:p>
                      <a:pPr fontAlgn="ctr"/>
                      <a:r>
                        <a:rPr lang="en-US">
                          <a:effectLst/>
                        </a:rPr>
                        <a:t>Tensile Yield Strength</a:t>
                      </a:r>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endParaRPr lang="en-US"/>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AEAEA"/>
                    </a:solidFill>
                  </a:tcPr>
                </a:tc>
                <a:extLst>
                  <a:ext uri="{0D108BD9-81ED-4DB2-BD59-A6C34878D82A}">
                    <a16:rowId xmlns:a16="http://schemas.microsoft.com/office/drawing/2014/main" val="3077284453"/>
                  </a:ext>
                </a:extLst>
              </a:tr>
              <a:tr h="0">
                <a:tc>
                  <a:txBody>
                    <a:bodyPr/>
                    <a:lstStyle/>
                    <a:p>
                      <a:pPr algn="r" fontAlgn="ctr"/>
                      <a:r>
                        <a:rPr lang="en-US">
                          <a:effectLst/>
                        </a:rPr>
                        <a:t>2.76e+08</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tc>
                  <a:txBody>
                    <a:bodyPr/>
                    <a:lstStyle/>
                    <a:p>
                      <a:pPr algn="ctr" fontAlgn="ctr"/>
                      <a:r>
                        <a:rPr lang="en-US" dirty="0">
                          <a:effectLst/>
                        </a:rPr>
                        <a:t>Pa</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extLst>
                  <a:ext uri="{0D108BD9-81ED-4DB2-BD59-A6C34878D82A}">
                    <a16:rowId xmlns:a16="http://schemas.microsoft.com/office/drawing/2014/main" val="3081061418"/>
                  </a:ext>
                </a:extLst>
              </a:tr>
            </a:tbl>
          </a:graphicData>
        </a:graphic>
      </p:graphicFrame>
      <p:graphicFrame>
        <p:nvGraphicFramePr>
          <p:cNvPr id="22" name="Table 21">
            <a:extLst>
              <a:ext uri="{FF2B5EF4-FFF2-40B4-BE49-F238E27FC236}">
                <a16:creationId xmlns:a16="http://schemas.microsoft.com/office/drawing/2014/main" id="{5E6263B8-80B0-67AF-54A5-FF0E401E52A9}"/>
              </a:ext>
            </a:extLst>
          </p:cNvPr>
          <p:cNvGraphicFramePr>
            <a:graphicFrameLocks noGrp="1"/>
          </p:cNvGraphicFramePr>
          <p:nvPr>
            <p:extLst>
              <p:ext uri="{D42A27DB-BD31-4B8C-83A1-F6EECF244321}">
                <p14:modId xmlns:p14="http://schemas.microsoft.com/office/powerpoint/2010/main" val="2646669197"/>
              </p:ext>
            </p:extLst>
          </p:nvPr>
        </p:nvGraphicFramePr>
        <p:xfrm>
          <a:off x="9433800" y="2962537"/>
          <a:ext cx="2547404" cy="1211580"/>
        </p:xfrm>
        <a:graphic>
          <a:graphicData uri="http://schemas.openxmlformats.org/drawingml/2006/table">
            <a:tbl>
              <a:tblPr/>
              <a:tblGrid>
                <a:gridCol w="1637617">
                  <a:extLst>
                    <a:ext uri="{9D8B030D-6E8A-4147-A177-3AD203B41FA5}">
                      <a16:colId xmlns:a16="http://schemas.microsoft.com/office/drawing/2014/main" val="3861279461"/>
                    </a:ext>
                  </a:extLst>
                </a:gridCol>
                <a:gridCol w="909787">
                  <a:extLst>
                    <a:ext uri="{9D8B030D-6E8A-4147-A177-3AD203B41FA5}">
                      <a16:colId xmlns:a16="http://schemas.microsoft.com/office/drawing/2014/main" val="2868262804"/>
                    </a:ext>
                  </a:extLst>
                </a:gridCol>
              </a:tblGrid>
              <a:tr h="0">
                <a:tc>
                  <a:txBody>
                    <a:bodyPr/>
                    <a:lstStyle/>
                    <a:p>
                      <a:pPr fontAlgn="ctr"/>
                      <a:r>
                        <a:rPr lang="en-US">
                          <a:effectLst/>
                        </a:rPr>
                        <a:t>Isotropic Thermal Conductivity</a:t>
                      </a:r>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noFill/>
                  </a:tcPr>
                </a:tc>
                <a:tc>
                  <a:txBody>
                    <a:bodyPr/>
                    <a:lstStyle/>
                    <a:p>
                      <a:endParaRPr lang="en-US" dirty="0"/>
                    </a:p>
                  </a:txBody>
                  <a:tcPr marL="28575" marR="28575" marT="28575" marB="2857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EAEAEA"/>
                    </a:solidFill>
                  </a:tcPr>
                </a:tc>
                <a:extLst>
                  <a:ext uri="{0D108BD9-81ED-4DB2-BD59-A6C34878D82A}">
                    <a16:rowId xmlns:a16="http://schemas.microsoft.com/office/drawing/2014/main" val="962315424"/>
                  </a:ext>
                </a:extLst>
              </a:tr>
              <a:tr h="0">
                <a:tc>
                  <a:txBody>
                    <a:bodyPr/>
                    <a:lstStyle/>
                    <a:p>
                      <a:pPr algn="r" fontAlgn="ctr"/>
                      <a:r>
                        <a:rPr lang="en-US">
                          <a:effectLst/>
                        </a:rPr>
                        <a:t>167</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tc>
                  <a:txBody>
                    <a:bodyPr/>
                    <a:lstStyle/>
                    <a:p>
                      <a:pPr algn="l" fontAlgn="ctr"/>
                      <a:r>
                        <a:rPr lang="en-US" dirty="0">
                          <a:effectLst/>
                        </a:rPr>
                        <a:t>W/m·°C</a:t>
                      </a:r>
                    </a:p>
                  </a:txBody>
                  <a:tcPr marL="47625" marR="47625" marT="28575" marB="28575" anchor="ctr">
                    <a:lnL>
                      <a:noFill/>
                    </a:lnL>
                    <a:lnR>
                      <a:noFill/>
                    </a:lnR>
                    <a:lnT w="9525" cap="flat" cmpd="sng" algn="ctr">
                      <a:solidFill>
                        <a:srgbClr val="DDDDDD"/>
                      </a:solidFill>
                      <a:prstDash val="solid"/>
                      <a:round/>
                      <a:headEnd type="none" w="med" len="med"/>
                      <a:tailEnd type="none" w="med" len="med"/>
                    </a:lnT>
                    <a:lnB>
                      <a:noFill/>
                    </a:lnB>
                    <a:solidFill>
                      <a:srgbClr val="EAEAEA"/>
                    </a:solidFill>
                  </a:tcPr>
                </a:tc>
                <a:extLst>
                  <a:ext uri="{0D108BD9-81ED-4DB2-BD59-A6C34878D82A}">
                    <a16:rowId xmlns:a16="http://schemas.microsoft.com/office/drawing/2014/main" val="3665342105"/>
                  </a:ext>
                </a:extLst>
              </a:tr>
            </a:tbl>
          </a:graphicData>
        </a:graphic>
      </p:graphicFrame>
      <p:sp>
        <p:nvSpPr>
          <p:cNvPr id="23" name="TextBox 22">
            <a:extLst>
              <a:ext uri="{FF2B5EF4-FFF2-40B4-BE49-F238E27FC236}">
                <a16:creationId xmlns:a16="http://schemas.microsoft.com/office/drawing/2014/main" id="{F380005D-5037-8438-2FF1-62FAAA617F9E}"/>
              </a:ext>
            </a:extLst>
          </p:cNvPr>
          <p:cNvSpPr txBox="1"/>
          <p:nvPr/>
        </p:nvSpPr>
        <p:spPr>
          <a:xfrm>
            <a:off x="1855283" y="1717705"/>
            <a:ext cx="2076594" cy="369332"/>
          </a:xfrm>
          <a:prstGeom prst="rect">
            <a:avLst/>
          </a:prstGeom>
          <a:solidFill>
            <a:schemeClr val="tx2"/>
          </a:solidFill>
        </p:spPr>
        <p:txBody>
          <a:bodyPr wrap="none" rtlCol="0">
            <a:spAutoFit/>
          </a:bodyPr>
          <a:lstStyle/>
          <a:p>
            <a:r>
              <a:rPr lang="en-US" b="1" dirty="0">
                <a:solidFill>
                  <a:schemeClr val="bg1"/>
                </a:solidFill>
              </a:rPr>
              <a:t>Glass Filled Nylon</a:t>
            </a:r>
          </a:p>
        </p:txBody>
      </p:sp>
      <p:sp>
        <p:nvSpPr>
          <p:cNvPr id="24" name="TextBox 23">
            <a:extLst>
              <a:ext uri="{FF2B5EF4-FFF2-40B4-BE49-F238E27FC236}">
                <a16:creationId xmlns:a16="http://schemas.microsoft.com/office/drawing/2014/main" id="{26ED378E-1428-A8A3-59B5-8809785AA43D}"/>
              </a:ext>
            </a:extLst>
          </p:cNvPr>
          <p:cNvSpPr txBox="1"/>
          <p:nvPr/>
        </p:nvSpPr>
        <p:spPr>
          <a:xfrm>
            <a:off x="8545216" y="1700979"/>
            <a:ext cx="1271502" cy="369332"/>
          </a:xfrm>
          <a:prstGeom prst="rect">
            <a:avLst/>
          </a:prstGeom>
          <a:solidFill>
            <a:schemeClr val="tx2"/>
          </a:solidFill>
        </p:spPr>
        <p:txBody>
          <a:bodyPr wrap="none" rtlCol="0">
            <a:spAutoFit/>
          </a:bodyPr>
          <a:lstStyle/>
          <a:p>
            <a:r>
              <a:rPr lang="en-US" b="1" dirty="0">
                <a:solidFill>
                  <a:schemeClr val="bg1"/>
                </a:solidFill>
              </a:rPr>
              <a:t>Aluminum</a:t>
            </a:r>
          </a:p>
        </p:txBody>
      </p:sp>
    </p:spTree>
    <p:extLst>
      <p:ext uri="{BB962C8B-B14F-4D97-AF65-F5344CB8AC3E}">
        <p14:creationId xmlns:p14="http://schemas.microsoft.com/office/powerpoint/2010/main" val="842066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Slide background fill">
            <a:extLst>
              <a:ext uri="{FF2B5EF4-FFF2-40B4-BE49-F238E27FC236}">
                <a16:creationId xmlns:a16="http://schemas.microsoft.com/office/drawing/2014/main" id="{8DF67618-B87B-4195-8E24-3B126F79F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lor 2">
            <a:extLst>
              <a:ext uri="{FF2B5EF4-FFF2-40B4-BE49-F238E27FC236}">
                <a16:creationId xmlns:a16="http://schemas.microsoft.com/office/drawing/2014/main" id="{64960379-9FF9-400A-A8A8-F5AB633FD3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13">
            <a:extLst>
              <a:ext uri="{FF2B5EF4-FFF2-40B4-BE49-F238E27FC236}">
                <a16:creationId xmlns:a16="http://schemas.microsoft.com/office/drawing/2014/main" id="{2C491629-AE25-486B-9B22-2CE4EE8F7E4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6218159" cy="6858000"/>
            <a:chOff x="651279" y="598259"/>
            <a:chExt cx="10889442" cy="5680742"/>
          </a:xfrm>
        </p:grpSpPr>
        <p:sp>
          <p:nvSpPr>
            <p:cNvPr id="15" name="Color">
              <a:extLst>
                <a:ext uri="{FF2B5EF4-FFF2-40B4-BE49-F238E27FC236}">
                  <a16:creationId xmlns:a16="http://schemas.microsoft.com/office/drawing/2014/main" id="{590EB173-7DC2-4BE8-BC08-19BC09DBD9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lor">
              <a:extLst>
                <a:ext uri="{FF2B5EF4-FFF2-40B4-BE49-F238E27FC236}">
                  <a16:creationId xmlns:a16="http://schemas.microsoft.com/office/drawing/2014/main" id="{0731E2C9-2CF0-48B4-9CEA-35B2199AF4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8" name="Group 17">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19" name="Freeform: Shape 18">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 name="Freeform: Shape 19">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 name="Freeform: Shape 20">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 name="Freeform: Shape 21">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 name="Freeform: Shape 22">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4" name="Freeform: Shape 23">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5" name="Freeform: Shape 24">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A667685C-C595-D8A8-D717-9135470912A0}"/>
              </a:ext>
            </a:extLst>
          </p:cNvPr>
          <p:cNvSpPr>
            <a:spLocks noGrp="1"/>
          </p:cNvSpPr>
          <p:nvPr>
            <p:ph type="title"/>
          </p:nvPr>
        </p:nvSpPr>
        <p:spPr>
          <a:xfrm>
            <a:off x="786385" y="841248"/>
            <a:ext cx="5129600" cy="5340097"/>
          </a:xfrm>
        </p:spPr>
        <p:txBody>
          <a:bodyPr vert="horz" lIns="91440" tIns="45720" rIns="91440" bIns="45720" rtlCol="0" anchor="ctr">
            <a:normAutofit/>
          </a:bodyPr>
          <a:lstStyle/>
          <a:p>
            <a:r>
              <a:rPr lang="en-US" sz="4800" kern="1200" dirty="0">
                <a:solidFill>
                  <a:schemeClr val="bg1"/>
                </a:solidFill>
                <a:latin typeface="+mj-lt"/>
                <a:ea typeface="+mj-ea"/>
                <a:cs typeface="+mj-cs"/>
              </a:rPr>
              <a:t>Results:</a:t>
            </a:r>
            <a:br>
              <a:rPr lang="en-US" sz="4800" kern="1200" dirty="0">
                <a:solidFill>
                  <a:schemeClr val="bg1"/>
                </a:solidFill>
                <a:latin typeface="+mj-lt"/>
                <a:ea typeface="+mj-ea"/>
                <a:cs typeface="+mj-cs"/>
              </a:rPr>
            </a:br>
            <a:br>
              <a:rPr lang="en-US" sz="4800" kern="1200" dirty="0">
                <a:solidFill>
                  <a:schemeClr val="bg1"/>
                </a:solidFill>
                <a:latin typeface="+mj-lt"/>
                <a:ea typeface="+mj-ea"/>
                <a:cs typeface="+mj-cs"/>
              </a:rPr>
            </a:br>
            <a:br>
              <a:rPr lang="en-US" sz="4800" kern="1200" dirty="0">
                <a:solidFill>
                  <a:schemeClr val="bg1"/>
                </a:solidFill>
                <a:latin typeface="+mj-lt"/>
                <a:ea typeface="+mj-ea"/>
                <a:cs typeface="+mj-cs"/>
              </a:rPr>
            </a:br>
            <a:r>
              <a:rPr lang="en-US" sz="4800" kern="1200" dirty="0">
                <a:solidFill>
                  <a:schemeClr val="bg1"/>
                </a:solidFill>
                <a:latin typeface="+mj-lt"/>
                <a:ea typeface="+mj-ea"/>
                <a:cs typeface="+mj-cs"/>
              </a:rPr>
              <a:t>Natural Frequencies</a:t>
            </a:r>
          </a:p>
        </p:txBody>
      </p:sp>
      <p:graphicFrame>
        <p:nvGraphicFramePr>
          <p:cNvPr id="6" name="TextBox 3">
            <a:extLst>
              <a:ext uri="{FF2B5EF4-FFF2-40B4-BE49-F238E27FC236}">
                <a16:creationId xmlns:a16="http://schemas.microsoft.com/office/drawing/2014/main" id="{C27DDFCD-B566-DAFF-E071-D2BC0C374FBD}"/>
              </a:ext>
            </a:extLst>
          </p:cNvPr>
          <p:cNvGraphicFramePr/>
          <p:nvPr>
            <p:extLst>
              <p:ext uri="{D42A27DB-BD31-4B8C-83A1-F6EECF244321}">
                <p14:modId xmlns:p14="http://schemas.microsoft.com/office/powerpoint/2010/main" val="4240299974"/>
              </p:ext>
            </p:extLst>
          </p:nvPr>
        </p:nvGraphicFramePr>
        <p:xfrm>
          <a:off x="6525628" y="529388"/>
          <a:ext cx="4828172" cy="56519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178131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9FF72-341C-D485-D13E-1BC7029B0ECD}"/>
              </a:ext>
            </a:extLst>
          </p:cNvPr>
          <p:cNvSpPr>
            <a:spLocks noGrp="1"/>
          </p:cNvSpPr>
          <p:nvPr>
            <p:ph type="title"/>
          </p:nvPr>
        </p:nvSpPr>
        <p:spPr>
          <a:xfrm>
            <a:off x="1525012" y="171061"/>
            <a:ext cx="10515600" cy="1325563"/>
          </a:xfrm>
        </p:spPr>
        <p:txBody>
          <a:bodyPr/>
          <a:lstStyle/>
          <a:p>
            <a:r>
              <a:rPr lang="en-US" dirty="0"/>
              <a:t>Mode shape Deformation Contours</a:t>
            </a:r>
          </a:p>
        </p:txBody>
      </p:sp>
      <p:pic>
        <p:nvPicPr>
          <p:cNvPr id="4" name="Picture 3">
            <a:extLst>
              <a:ext uri="{FF2B5EF4-FFF2-40B4-BE49-F238E27FC236}">
                <a16:creationId xmlns:a16="http://schemas.microsoft.com/office/drawing/2014/main" id="{E3CC443E-796C-6275-E769-D8914E5F71A6}"/>
              </a:ext>
            </a:extLst>
          </p:cNvPr>
          <p:cNvPicPr>
            <a:picLocks noChangeAspect="1"/>
          </p:cNvPicPr>
          <p:nvPr/>
        </p:nvPicPr>
        <p:blipFill>
          <a:blip r:embed="rId2"/>
          <a:stretch>
            <a:fillRect/>
          </a:stretch>
        </p:blipFill>
        <p:spPr>
          <a:xfrm>
            <a:off x="73566" y="2407864"/>
            <a:ext cx="3957536" cy="3178548"/>
          </a:xfrm>
          <a:prstGeom prst="rect">
            <a:avLst/>
          </a:prstGeom>
        </p:spPr>
      </p:pic>
      <p:pic>
        <p:nvPicPr>
          <p:cNvPr id="6" name="Picture 5">
            <a:extLst>
              <a:ext uri="{FF2B5EF4-FFF2-40B4-BE49-F238E27FC236}">
                <a16:creationId xmlns:a16="http://schemas.microsoft.com/office/drawing/2014/main" id="{9D729D33-4E27-EEAD-415F-1C6139F108EE}"/>
              </a:ext>
            </a:extLst>
          </p:cNvPr>
          <p:cNvPicPr>
            <a:picLocks noChangeAspect="1"/>
          </p:cNvPicPr>
          <p:nvPr/>
        </p:nvPicPr>
        <p:blipFill>
          <a:blip r:embed="rId3"/>
          <a:stretch>
            <a:fillRect/>
          </a:stretch>
        </p:blipFill>
        <p:spPr>
          <a:xfrm>
            <a:off x="4231686" y="2407864"/>
            <a:ext cx="3929214" cy="3189846"/>
          </a:xfrm>
          <a:prstGeom prst="rect">
            <a:avLst/>
          </a:prstGeom>
        </p:spPr>
      </p:pic>
      <p:pic>
        <p:nvPicPr>
          <p:cNvPr id="8" name="Picture 7">
            <a:extLst>
              <a:ext uri="{FF2B5EF4-FFF2-40B4-BE49-F238E27FC236}">
                <a16:creationId xmlns:a16="http://schemas.microsoft.com/office/drawing/2014/main" id="{9B637260-C4BE-2A9D-D8EB-5D1C4AC60BA3}"/>
              </a:ext>
            </a:extLst>
          </p:cNvPr>
          <p:cNvPicPr>
            <a:picLocks noChangeAspect="1"/>
          </p:cNvPicPr>
          <p:nvPr/>
        </p:nvPicPr>
        <p:blipFill>
          <a:blip r:embed="rId4"/>
          <a:stretch>
            <a:fillRect/>
          </a:stretch>
        </p:blipFill>
        <p:spPr>
          <a:xfrm>
            <a:off x="8249566" y="2414760"/>
            <a:ext cx="3868868" cy="3171652"/>
          </a:xfrm>
          <a:prstGeom prst="rect">
            <a:avLst/>
          </a:prstGeom>
        </p:spPr>
      </p:pic>
      <p:sp>
        <p:nvSpPr>
          <p:cNvPr id="9" name="TextBox 8">
            <a:extLst>
              <a:ext uri="{FF2B5EF4-FFF2-40B4-BE49-F238E27FC236}">
                <a16:creationId xmlns:a16="http://schemas.microsoft.com/office/drawing/2014/main" id="{13254F21-18E1-72A0-866C-259283CB366A}"/>
              </a:ext>
            </a:extLst>
          </p:cNvPr>
          <p:cNvSpPr txBox="1"/>
          <p:nvPr/>
        </p:nvSpPr>
        <p:spPr>
          <a:xfrm>
            <a:off x="1594516" y="2038532"/>
            <a:ext cx="915635" cy="369332"/>
          </a:xfrm>
          <a:prstGeom prst="rect">
            <a:avLst/>
          </a:prstGeom>
          <a:noFill/>
        </p:spPr>
        <p:txBody>
          <a:bodyPr wrap="none" rtlCol="0">
            <a:spAutoFit/>
          </a:bodyPr>
          <a:lstStyle/>
          <a:p>
            <a:r>
              <a:rPr lang="en-US" dirty="0"/>
              <a:t>Mode 1</a:t>
            </a:r>
          </a:p>
        </p:txBody>
      </p:sp>
      <p:sp>
        <p:nvSpPr>
          <p:cNvPr id="10" name="TextBox 9">
            <a:extLst>
              <a:ext uri="{FF2B5EF4-FFF2-40B4-BE49-F238E27FC236}">
                <a16:creationId xmlns:a16="http://schemas.microsoft.com/office/drawing/2014/main" id="{F33D94EA-BFC6-1768-FAD3-8F918C2F1CF2}"/>
              </a:ext>
            </a:extLst>
          </p:cNvPr>
          <p:cNvSpPr txBox="1"/>
          <p:nvPr/>
        </p:nvSpPr>
        <p:spPr>
          <a:xfrm>
            <a:off x="5867177" y="2038532"/>
            <a:ext cx="915635" cy="369332"/>
          </a:xfrm>
          <a:prstGeom prst="rect">
            <a:avLst/>
          </a:prstGeom>
          <a:noFill/>
        </p:spPr>
        <p:txBody>
          <a:bodyPr wrap="none" rtlCol="0">
            <a:spAutoFit/>
          </a:bodyPr>
          <a:lstStyle/>
          <a:p>
            <a:r>
              <a:rPr lang="en-US" dirty="0"/>
              <a:t>Mode 2</a:t>
            </a:r>
          </a:p>
        </p:txBody>
      </p:sp>
      <p:sp>
        <p:nvSpPr>
          <p:cNvPr id="11" name="TextBox 10">
            <a:extLst>
              <a:ext uri="{FF2B5EF4-FFF2-40B4-BE49-F238E27FC236}">
                <a16:creationId xmlns:a16="http://schemas.microsoft.com/office/drawing/2014/main" id="{008F3720-344B-21F8-0ACE-8202F8B176E6}"/>
              </a:ext>
            </a:extLst>
          </p:cNvPr>
          <p:cNvSpPr txBox="1"/>
          <p:nvPr/>
        </p:nvSpPr>
        <p:spPr>
          <a:xfrm>
            <a:off x="9726182" y="2034255"/>
            <a:ext cx="915635" cy="369332"/>
          </a:xfrm>
          <a:prstGeom prst="rect">
            <a:avLst/>
          </a:prstGeom>
          <a:noFill/>
        </p:spPr>
        <p:txBody>
          <a:bodyPr wrap="none" rtlCol="0">
            <a:spAutoFit/>
          </a:bodyPr>
          <a:lstStyle/>
          <a:p>
            <a:r>
              <a:rPr lang="en-US" dirty="0"/>
              <a:t>Mode 3</a:t>
            </a:r>
          </a:p>
        </p:txBody>
      </p:sp>
      <p:sp>
        <p:nvSpPr>
          <p:cNvPr id="3" name="TextBox 2">
            <a:extLst>
              <a:ext uri="{FF2B5EF4-FFF2-40B4-BE49-F238E27FC236}">
                <a16:creationId xmlns:a16="http://schemas.microsoft.com/office/drawing/2014/main" id="{37A188DD-0E73-EDB0-EE50-7E53120EE12D}"/>
              </a:ext>
            </a:extLst>
          </p:cNvPr>
          <p:cNvSpPr txBox="1"/>
          <p:nvPr/>
        </p:nvSpPr>
        <p:spPr>
          <a:xfrm>
            <a:off x="1788856" y="5586412"/>
            <a:ext cx="877548" cy="276999"/>
          </a:xfrm>
          <a:prstGeom prst="rect">
            <a:avLst/>
          </a:prstGeom>
          <a:noFill/>
        </p:spPr>
        <p:txBody>
          <a:bodyPr wrap="none" rtlCol="0">
            <a:spAutoFit/>
          </a:bodyPr>
          <a:lstStyle/>
          <a:p>
            <a:r>
              <a:rPr lang="en-US" sz="1200" dirty="0"/>
              <a:t>Figure (45)</a:t>
            </a:r>
          </a:p>
        </p:txBody>
      </p:sp>
      <p:sp>
        <p:nvSpPr>
          <p:cNvPr id="5" name="TextBox 4">
            <a:extLst>
              <a:ext uri="{FF2B5EF4-FFF2-40B4-BE49-F238E27FC236}">
                <a16:creationId xmlns:a16="http://schemas.microsoft.com/office/drawing/2014/main" id="{458118DC-E2A1-B9D6-1C92-1CFF7EB0DB1E}"/>
              </a:ext>
            </a:extLst>
          </p:cNvPr>
          <p:cNvSpPr txBox="1"/>
          <p:nvPr/>
        </p:nvSpPr>
        <p:spPr>
          <a:xfrm>
            <a:off x="5926305" y="5597710"/>
            <a:ext cx="877548" cy="276999"/>
          </a:xfrm>
          <a:prstGeom prst="rect">
            <a:avLst/>
          </a:prstGeom>
          <a:noFill/>
        </p:spPr>
        <p:txBody>
          <a:bodyPr wrap="none" rtlCol="0">
            <a:spAutoFit/>
          </a:bodyPr>
          <a:lstStyle/>
          <a:p>
            <a:r>
              <a:rPr lang="en-US" sz="1200" dirty="0"/>
              <a:t>Figure (46)</a:t>
            </a:r>
          </a:p>
        </p:txBody>
      </p:sp>
      <p:sp>
        <p:nvSpPr>
          <p:cNvPr id="7" name="TextBox 6">
            <a:extLst>
              <a:ext uri="{FF2B5EF4-FFF2-40B4-BE49-F238E27FC236}">
                <a16:creationId xmlns:a16="http://schemas.microsoft.com/office/drawing/2014/main" id="{AD405E90-F5B5-5B43-B123-53058F81EC0B}"/>
              </a:ext>
            </a:extLst>
          </p:cNvPr>
          <p:cNvSpPr txBox="1"/>
          <p:nvPr/>
        </p:nvSpPr>
        <p:spPr>
          <a:xfrm>
            <a:off x="9991343" y="5586411"/>
            <a:ext cx="877548" cy="276999"/>
          </a:xfrm>
          <a:prstGeom prst="rect">
            <a:avLst/>
          </a:prstGeom>
          <a:noFill/>
        </p:spPr>
        <p:txBody>
          <a:bodyPr wrap="none" rtlCol="0">
            <a:spAutoFit/>
          </a:bodyPr>
          <a:lstStyle/>
          <a:p>
            <a:r>
              <a:rPr lang="en-US" sz="1200" dirty="0"/>
              <a:t>Figure (47)</a:t>
            </a:r>
          </a:p>
        </p:txBody>
      </p:sp>
    </p:spTree>
    <p:extLst>
      <p:ext uri="{BB962C8B-B14F-4D97-AF65-F5344CB8AC3E}">
        <p14:creationId xmlns:p14="http://schemas.microsoft.com/office/powerpoint/2010/main" val="40512701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FBA9156-2539-8188-6B86-99D1E4A176C8}"/>
              </a:ext>
            </a:extLst>
          </p:cNvPr>
          <p:cNvSpPr txBox="1">
            <a:spLocks/>
          </p:cNvSpPr>
          <p:nvPr/>
        </p:nvSpPr>
        <p:spPr>
          <a:xfrm>
            <a:off x="1203999" y="20997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Mode shape Deformation Contours cont.</a:t>
            </a:r>
          </a:p>
        </p:txBody>
      </p:sp>
      <p:pic>
        <p:nvPicPr>
          <p:cNvPr id="5" name="Picture 4">
            <a:extLst>
              <a:ext uri="{FF2B5EF4-FFF2-40B4-BE49-F238E27FC236}">
                <a16:creationId xmlns:a16="http://schemas.microsoft.com/office/drawing/2014/main" id="{CA35F2CB-4A81-D961-E834-090730885257}"/>
              </a:ext>
            </a:extLst>
          </p:cNvPr>
          <p:cNvPicPr>
            <a:picLocks noChangeAspect="1"/>
          </p:cNvPicPr>
          <p:nvPr/>
        </p:nvPicPr>
        <p:blipFill>
          <a:blip r:embed="rId2"/>
          <a:stretch>
            <a:fillRect/>
          </a:stretch>
        </p:blipFill>
        <p:spPr>
          <a:xfrm>
            <a:off x="107004" y="2185139"/>
            <a:ext cx="3867960" cy="3345644"/>
          </a:xfrm>
          <a:prstGeom prst="rect">
            <a:avLst/>
          </a:prstGeom>
        </p:spPr>
      </p:pic>
      <p:pic>
        <p:nvPicPr>
          <p:cNvPr id="7" name="Picture 6">
            <a:extLst>
              <a:ext uri="{FF2B5EF4-FFF2-40B4-BE49-F238E27FC236}">
                <a16:creationId xmlns:a16="http://schemas.microsoft.com/office/drawing/2014/main" id="{5024BD1D-EEE6-1733-EFFE-597978C1BF29}"/>
              </a:ext>
            </a:extLst>
          </p:cNvPr>
          <p:cNvPicPr>
            <a:picLocks noChangeAspect="1"/>
          </p:cNvPicPr>
          <p:nvPr/>
        </p:nvPicPr>
        <p:blipFill>
          <a:blip r:embed="rId3"/>
          <a:stretch>
            <a:fillRect/>
          </a:stretch>
        </p:blipFill>
        <p:spPr>
          <a:xfrm>
            <a:off x="4036791" y="2185139"/>
            <a:ext cx="3950019" cy="3345644"/>
          </a:xfrm>
          <a:prstGeom prst="rect">
            <a:avLst/>
          </a:prstGeom>
        </p:spPr>
      </p:pic>
      <p:pic>
        <p:nvPicPr>
          <p:cNvPr id="9" name="Picture 8">
            <a:extLst>
              <a:ext uri="{FF2B5EF4-FFF2-40B4-BE49-F238E27FC236}">
                <a16:creationId xmlns:a16="http://schemas.microsoft.com/office/drawing/2014/main" id="{0BFEB480-886B-EDEC-1E3E-682193C4BA1E}"/>
              </a:ext>
            </a:extLst>
          </p:cNvPr>
          <p:cNvPicPr>
            <a:picLocks noChangeAspect="1"/>
          </p:cNvPicPr>
          <p:nvPr/>
        </p:nvPicPr>
        <p:blipFill>
          <a:blip r:embed="rId4"/>
          <a:stretch>
            <a:fillRect/>
          </a:stretch>
        </p:blipFill>
        <p:spPr>
          <a:xfrm>
            <a:off x="8048638" y="2185139"/>
            <a:ext cx="4036358" cy="3345644"/>
          </a:xfrm>
          <a:prstGeom prst="rect">
            <a:avLst/>
          </a:prstGeom>
        </p:spPr>
      </p:pic>
      <p:sp>
        <p:nvSpPr>
          <p:cNvPr id="10" name="TextBox 9">
            <a:extLst>
              <a:ext uri="{FF2B5EF4-FFF2-40B4-BE49-F238E27FC236}">
                <a16:creationId xmlns:a16="http://schemas.microsoft.com/office/drawing/2014/main" id="{1B03C047-8A26-30FF-1C5B-633E4A2DF540}"/>
              </a:ext>
            </a:extLst>
          </p:cNvPr>
          <p:cNvSpPr txBox="1"/>
          <p:nvPr/>
        </p:nvSpPr>
        <p:spPr>
          <a:xfrm>
            <a:off x="1583166" y="1815807"/>
            <a:ext cx="915635" cy="369332"/>
          </a:xfrm>
          <a:prstGeom prst="rect">
            <a:avLst/>
          </a:prstGeom>
          <a:noFill/>
        </p:spPr>
        <p:txBody>
          <a:bodyPr wrap="none" rtlCol="0">
            <a:spAutoFit/>
          </a:bodyPr>
          <a:lstStyle/>
          <a:p>
            <a:r>
              <a:rPr lang="en-US" dirty="0"/>
              <a:t>Mode 4</a:t>
            </a:r>
          </a:p>
        </p:txBody>
      </p:sp>
      <p:sp>
        <p:nvSpPr>
          <p:cNvPr id="11" name="TextBox 10">
            <a:extLst>
              <a:ext uri="{FF2B5EF4-FFF2-40B4-BE49-F238E27FC236}">
                <a16:creationId xmlns:a16="http://schemas.microsoft.com/office/drawing/2014/main" id="{FD1D921D-AA31-C774-5C36-5BF6B752B701}"/>
              </a:ext>
            </a:extLst>
          </p:cNvPr>
          <p:cNvSpPr txBox="1"/>
          <p:nvPr/>
        </p:nvSpPr>
        <p:spPr>
          <a:xfrm>
            <a:off x="5638182" y="1809116"/>
            <a:ext cx="915635" cy="369332"/>
          </a:xfrm>
          <a:prstGeom prst="rect">
            <a:avLst/>
          </a:prstGeom>
          <a:noFill/>
        </p:spPr>
        <p:txBody>
          <a:bodyPr wrap="none" rtlCol="0">
            <a:spAutoFit/>
          </a:bodyPr>
          <a:lstStyle/>
          <a:p>
            <a:r>
              <a:rPr lang="en-US" dirty="0"/>
              <a:t>Mode 5</a:t>
            </a:r>
          </a:p>
        </p:txBody>
      </p:sp>
      <p:sp>
        <p:nvSpPr>
          <p:cNvPr id="12" name="TextBox 11">
            <a:extLst>
              <a:ext uri="{FF2B5EF4-FFF2-40B4-BE49-F238E27FC236}">
                <a16:creationId xmlns:a16="http://schemas.microsoft.com/office/drawing/2014/main" id="{9C0E75BB-35D1-E696-AF12-717E616CB6B7}"/>
              </a:ext>
            </a:extLst>
          </p:cNvPr>
          <p:cNvSpPr txBox="1"/>
          <p:nvPr/>
        </p:nvSpPr>
        <p:spPr>
          <a:xfrm>
            <a:off x="9693199" y="1773471"/>
            <a:ext cx="915635" cy="369332"/>
          </a:xfrm>
          <a:prstGeom prst="rect">
            <a:avLst/>
          </a:prstGeom>
          <a:noFill/>
        </p:spPr>
        <p:txBody>
          <a:bodyPr wrap="none" rtlCol="0">
            <a:spAutoFit/>
          </a:bodyPr>
          <a:lstStyle/>
          <a:p>
            <a:r>
              <a:rPr lang="en-US" dirty="0"/>
              <a:t>Mode 6</a:t>
            </a:r>
          </a:p>
        </p:txBody>
      </p:sp>
      <p:sp>
        <p:nvSpPr>
          <p:cNvPr id="2" name="TextBox 1">
            <a:extLst>
              <a:ext uri="{FF2B5EF4-FFF2-40B4-BE49-F238E27FC236}">
                <a16:creationId xmlns:a16="http://schemas.microsoft.com/office/drawing/2014/main" id="{101FB851-3CDC-093B-A639-8560445B8483}"/>
              </a:ext>
            </a:extLst>
          </p:cNvPr>
          <p:cNvSpPr txBox="1"/>
          <p:nvPr/>
        </p:nvSpPr>
        <p:spPr>
          <a:xfrm>
            <a:off x="1788856" y="5586412"/>
            <a:ext cx="877548" cy="276999"/>
          </a:xfrm>
          <a:prstGeom prst="rect">
            <a:avLst/>
          </a:prstGeom>
          <a:noFill/>
        </p:spPr>
        <p:txBody>
          <a:bodyPr wrap="none" rtlCol="0">
            <a:spAutoFit/>
          </a:bodyPr>
          <a:lstStyle/>
          <a:p>
            <a:r>
              <a:rPr lang="en-US" sz="1200" dirty="0"/>
              <a:t>Figure (48)</a:t>
            </a:r>
          </a:p>
        </p:txBody>
      </p:sp>
      <p:sp>
        <p:nvSpPr>
          <p:cNvPr id="4" name="TextBox 3">
            <a:extLst>
              <a:ext uri="{FF2B5EF4-FFF2-40B4-BE49-F238E27FC236}">
                <a16:creationId xmlns:a16="http://schemas.microsoft.com/office/drawing/2014/main" id="{40065D85-4DBD-7CDF-BA07-7957FCD5E242}"/>
              </a:ext>
            </a:extLst>
          </p:cNvPr>
          <p:cNvSpPr txBox="1"/>
          <p:nvPr/>
        </p:nvSpPr>
        <p:spPr>
          <a:xfrm>
            <a:off x="5926305" y="5597710"/>
            <a:ext cx="877548" cy="276999"/>
          </a:xfrm>
          <a:prstGeom prst="rect">
            <a:avLst/>
          </a:prstGeom>
          <a:noFill/>
        </p:spPr>
        <p:txBody>
          <a:bodyPr wrap="none" rtlCol="0">
            <a:spAutoFit/>
          </a:bodyPr>
          <a:lstStyle/>
          <a:p>
            <a:r>
              <a:rPr lang="en-US" sz="1200" dirty="0"/>
              <a:t>Figure (49)</a:t>
            </a:r>
          </a:p>
        </p:txBody>
      </p:sp>
      <p:sp>
        <p:nvSpPr>
          <p:cNvPr id="6" name="TextBox 5">
            <a:extLst>
              <a:ext uri="{FF2B5EF4-FFF2-40B4-BE49-F238E27FC236}">
                <a16:creationId xmlns:a16="http://schemas.microsoft.com/office/drawing/2014/main" id="{A9415EF2-8A9A-F644-E1E3-0CD043ECECC4}"/>
              </a:ext>
            </a:extLst>
          </p:cNvPr>
          <p:cNvSpPr txBox="1"/>
          <p:nvPr/>
        </p:nvSpPr>
        <p:spPr>
          <a:xfrm>
            <a:off x="9991343" y="5586411"/>
            <a:ext cx="877548" cy="276999"/>
          </a:xfrm>
          <a:prstGeom prst="rect">
            <a:avLst/>
          </a:prstGeom>
          <a:noFill/>
        </p:spPr>
        <p:txBody>
          <a:bodyPr wrap="none" rtlCol="0">
            <a:spAutoFit/>
          </a:bodyPr>
          <a:lstStyle/>
          <a:p>
            <a:r>
              <a:rPr lang="en-US" sz="1200" dirty="0"/>
              <a:t>Figure (50)</a:t>
            </a:r>
          </a:p>
        </p:txBody>
      </p:sp>
    </p:spTree>
    <p:extLst>
      <p:ext uri="{BB962C8B-B14F-4D97-AF65-F5344CB8AC3E}">
        <p14:creationId xmlns:p14="http://schemas.microsoft.com/office/powerpoint/2010/main" val="2340711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3D93EAE1-A060-29DE-2384-274FFBAA94F5}"/>
              </a:ext>
            </a:extLst>
          </p:cNvPr>
          <p:cNvSpPr>
            <a:spLocks noGrp="1"/>
          </p:cNvSpPr>
          <p:nvPr>
            <p:ph type="title"/>
          </p:nvPr>
        </p:nvSpPr>
        <p:spPr>
          <a:xfrm>
            <a:off x="1314824" y="735106"/>
            <a:ext cx="10053763" cy="2928470"/>
          </a:xfrm>
        </p:spPr>
        <p:txBody>
          <a:bodyPr vert="horz" lIns="91440" tIns="45720" rIns="91440" bIns="45720" rtlCol="0" anchor="b">
            <a:normAutofit/>
          </a:bodyPr>
          <a:lstStyle/>
          <a:p>
            <a:r>
              <a:rPr lang="en-US" sz="4800" b="1" kern="1200" dirty="0">
                <a:solidFill>
                  <a:srgbClr val="FFFFFF"/>
                </a:solidFill>
                <a:latin typeface="+mj-lt"/>
                <a:ea typeface="+mj-ea"/>
                <a:cs typeface="+mj-cs"/>
              </a:rPr>
              <a:t>Part 1</a:t>
            </a:r>
            <a:br>
              <a:rPr lang="en-US" sz="4800" b="1" kern="1200" dirty="0">
                <a:solidFill>
                  <a:srgbClr val="FFFFFF"/>
                </a:solidFill>
                <a:latin typeface="+mj-lt"/>
                <a:ea typeface="+mj-ea"/>
                <a:cs typeface="+mj-cs"/>
              </a:rPr>
            </a:br>
            <a:r>
              <a:rPr lang="en-US" sz="4800" b="1" kern="1200" dirty="0">
                <a:solidFill>
                  <a:srgbClr val="FFFFFF"/>
                </a:solidFill>
                <a:latin typeface="+mj-lt"/>
                <a:ea typeface="+mj-ea"/>
                <a:cs typeface="+mj-cs"/>
              </a:rPr>
              <a:t>Steady State Thermal Response</a:t>
            </a:r>
          </a:p>
        </p:txBody>
      </p:sp>
    </p:spTree>
    <p:extLst>
      <p:ext uri="{BB962C8B-B14F-4D97-AF65-F5344CB8AC3E}">
        <p14:creationId xmlns:p14="http://schemas.microsoft.com/office/powerpoint/2010/main" val="3338187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14375" y="177935"/>
            <a:ext cx="10515600" cy="689291"/>
          </a:xfrm>
          <a:prstGeom prst="rect">
            <a:avLst/>
          </a:prstGeom>
        </p:spPr>
        <p:txBody>
          <a:bodyPr vert="horz" wrap="square" lIns="0" tIns="12065" rIns="0" bIns="0" rtlCol="0">
            <a:spAutoFit/>
          </a:bodyPr>
          <a:lstStyle/>
          <a:p>
            <a:pPr marL="12700">
              <a:lnSpc>
                <a:spcPct val="100000"/>
              </a:lnSpc>
              <a:spcBef>
                <a:spcPts val="95"/>
              </a:spcBef>
            </a:pPr>
            <a:r>
              <a:rPr lang="en-US" dirty="0"/>
              <a:t>Model and Mesh</a:t>
            </a:r>
            <a:endParaRPr spc="-20" dirty="0"/>
          </a:p>
        </p:txBody>
      </p:sp>
      <p:pic>
        <p:nvPicPr>
          <p:cNvPr id="9" name="Picture 8">
            <a:extLst>
              <a:ext uri="{FF2B5EF4-FFF2-40B4-BE49-F238E27FC236}">
                <a16:creationId xmlns:a16="http://schemas.microsoft.com/office/drawing/2014/main" id="{8A9AE561-C5CB-E41C-A37F-5092069AEE79}"/>
              </a:ext>
            </a:extLst>
          </p:cNvPr>
          <p:cNvPicPr>
            <a:picLocks noChangeAspect="1"/>
          </p:cNvPicPr>
          <p:nvPr/>
        </p:nvPicPr>
        <p:blipFill>
          <a:blip r:embed="rId2"/>
          <a:stretch>
            <a:fillRect/>
          </a:stretch>
        </p:blipFill>
        <p:spPr>
          <a:xfrm>
            <a:off x="6255932" y="1494923"/>
            <a:ext cx="5097868" cy="4962526"/>
          </a:xfrm>
          <a:prstGeom prst="rect">
            <a:avLst/>
          </a:prstGeom>
        </p:spPr>
      </p:pic>
      <p:pic>
        <p:nvPicPr>
          <p:cNvPr id="11" name="Picture 10">
            <a:extLst>
              <a:ext uri="{FF2B5EF4-FFF2-40B4-BE49-F238E27FC236}">
                <a16:creationId xmlns:a16="http://schemas.microsoft.com/office/drawing/2014/main" id="{C8F224B8-045D-7999-29F3-FE5766CADE49}"/>
              </a:ext>
            </a:extLst>
          </p:cNvPr>
          <p:cNvPicPr>
            <a:picLocks noChangeAspect="1"/>
          </p:cNvPicPr>
          <p:nvPr/>
        </p:nvPicPr>
        <p:blipFill>
          <a:blip r:embed="rId3"/>
          <a:stretch>
            <a:fillRect/>
          </a:stretch>
        </p:blipFill>
        <p:spPr>
          <a:xfrm>
            <a:off x="338137" y="1494924"/>
            <a:ext cx="5114925" cy="4962525"/>
          </a:xfrm>
          <a:prstGeom prst="rect">
            <a:avLst/>
          </a:prstGeom>
        </p:spPr>
      </p:pic>
      <p:sp>
        <p:nvSpPr>
          <p:cNvPr id="12" name="TextBox 11">
            <a:extLst>
              <a:ext uri="{FF2B5EF4-FFF2-40B4-BE49-F238E27FC236}">
                <a16:creationId xmlns:a16="http://schemas.microsoft.com/office/drawing/2014/main" id="{88C33CFA-9E4C-2092-58DD-A0D88D109EF5}"/>
              </a:ext>
            </a:extLst>
          </p:cNvPr>
          <p:cNvSpPr txBox="1"/>
          <p:nvPr/>
        </p:nvSpPr>
        <p:spPr>
          <a:xfrm>
            <a:off x="6255932" y="257745"/>
            <a:ext cx="4804585" cy="923330"/>
          </a:xfrm>
          <a:prstGeom prst="rect">
            <a:avLst/>
          </a:prstGeom>
          <a:noFill/>
        </p:spPr>
        <p:txBody>
          <a:bodyPr wrap="none" rtlCol="0">
            <a:spAutoFit/>
          </a:bodyPr>
          <a:lstStyle/>
          <a:p>
            <a:r>
              <a:rPr lang="en-US" dirty="0"/>
              <a:t># of Elements: 299472</a:t>
            </a:r>
          </a:p>
          <a:p>
            <a:r>
              <a:rPr lang="en-US" dirty="0"/>
              <a:t>Max Skewness: 0.99997</a:t>
            </a:r>
          </a:p>
          <a:p>
            <a:r>
              <a:rPr lang="en-US" dirty="0"/>
              <a:t>Only ~1,500 elements with skewness over 0.99</a:t>
            </a:r>
          </a:p>
        </p:txBody>
      </p:sp>
      <p:sp>
        <p:nvSpPr>
          <p:cNvPr id="3" name="TextBox 2">
            <a:extLst>
              <a:ext uri="{FF2B5EF4-FFF2-40B4-BE49-F238E27FC236}">
                <a16:creationId xmlns:a16="http://schemas.microsoft.com/office/drawing/2014/main" id="{1802C1AF-3252-2C68-DAF8-5866CB56D4B9}"/>
              </a:ext>
            </a:extLst>
          </p:cNvPr>
          <p:cNvSpPr txBox="1"/>
          <p:nvPr/>
        </p:nvSpPr>
        <p:spPr>
          <a:xfrm>
            <a:off x="799576" y="6500380"/>
            <a:ext cx="3634456" cy="276999"/>
          </a:xfrm>
          <a:prstGeom prst="rect">
            <a:avLst/>
          </a:prstGeom>
          <a:noFill/>
        </p:spPr>
        <p:txBody>
          <a:bodyPr wrap="none" rtlCol="0">
            <a:spAutoFit/>
          </a:bodyPr>
          <a:lstStyle/>
          <a:p>
            <a:r>
              <a:rPr lang="en-US" sz="1200" dirty="0"/>
              <a:t>Figure (3): Model as visualized in Ansys </a:t>
            </a:r>
            <a:r>
              <a:rPr lang="en-US" sz="1200" dirty="0" err="1"/>
              <a:t>SpaceClaim</a:t>
            </a:r>
            <a:r>
              <a:rPr lang="en-US" sz="1200" dirty="0"/>
              <a:t>.</a:t>
            </a:r>
          </a:p>
        </p:txBody>
      </p:sp>
      <p:sp>
        <p:nvSpPr>
          <p:cNvPr id="4" name="TextBox 3">
            <a:extLst>
              <a:ext uri="{FF2B5EF4-FFF2-40B4-BE49-F238E27FC236}">
                <a16:creationId xmlns:a16="http://schemas.microsoft.com/office/drawing/2014/main" id="{6731665A-0CBD-0924-A507-AE864609058E}"/>
              </a:ext>
            </a:extLst>
          </p:cNvPr>
          <p:cNvSpPr txBox="1"/>
          <p:nvPr/>
        </p:nvSpPr>
        <p:spPr>
          <a:xfrm>
            <a:off x="7384893" y="6500380"/>
            <a:ext cx="2839945" cy="276999"/>
          </a:xfrm>
          <a:prstGeom prst="rect">
            <a:avLst/>
          </a:prstGeom>
          <a:noFill/>
        </p:spPr>
        <p:txBody>
          <a:bodyPr wrap="none" rtlCol="0">
            <a:spAutoFit/>
          </a:bodyPr>
          <a:lstStyle/>
          <a:p>
            <a:r>
              <a:rPr lang="en-US" sz="1200" dirty="0"/>
              <a:t>Figure (4): Full-body mesh visualization. </a:t>
            </a:r>
          </a:p>
        </p:txBody>
      </p:sp>
    </p:spTree>
    <p:extLst>
      <p:ext uri="{BB962C8B-B14F-4D97-AF65-F5344CB8AC3E}">
        <p14:creationId xmlns:p14="http://schemas.microsoft.com/office/powerpoint/2010/main" val="227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EB402-02EA-D099-4AF7-66DAF021ADED}"/>
              </a:ext>
            </a:extLst>
          </p:cNvPr>
          <p:cNvSpPr>
            <a:spLocks noGrp="1"/>
          </p:cNvSpPr>
          <p:nvPr>
            <p:ph type="title"/>
          </p:nvPr>
        </p:nvSpPr>
        <p:spPr>
          <a:xfrm>
            <a:off x="242722" y="277748"/>
            <a:ext cx="11706555" cy="430887"/>
          </a:xfrm>
        </p:spPr>
        <p:txBody>
          <a:bodyPr>
            <a:normAutofit fontScale="90000"/>
          </a:bodyPr>
          <a:lstStyle/>
          <a:p>
            <a:r>
              <a:rPr lang="en-US" dirty="0"/>
              <a:t>Boundary Conditions, Steady State Thermal</a:t>
            </a:r>
          </a:p>
        </p:txBody>
      </p:sp>
      <p:sp>
        <p:nvSpPr>
          <p:cNvPr id="5" name="TextBox 4">
            <a:extLst>
              <a:ext uri="{FF2B5EF4-FFF2-40B4-BE49-F238E27FC236}">
                <a16:creationId xmlns:a16="http://schemas.microsoft.com/office/drawing/2014/main" id="{4B3A1091-9043-9C11-824D-2E42C9FC0F97}"/>
              </a:ext>
            </a:extLst>
          </p:cNvPr>
          <p:cNvSpPr txBox="1"/>
          <p:nvPr/>
        </p:nvSpPr>
        <p:spPr>
          <a:xfrm>
            <a:off x="248141" y="1615455"/>
            <a:ext cx="3455785" cy="2954655"/>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dirty="0">
                <a:latin typeface="Garamond" panose="02020404030301010803" pitchFamily="18" charset="0"/>
              </a:rPr>
              <a:t>Initial Temperature for entire body is 22 degrees C.</a:t>
            </a:r>
          </a:p>
          <a:p>
            <a:pPr marL="285750" indent="-285750">
              <a:buFont typeface="Arial" panose="020B0604020202020204" pitchFamily="34" charset="0"/>
              <a:buChar char="•"/>
            </a:pPr>
            <a:endParaRPr lang="en-US" dirty="0">
              <a:latin typeface="Garamond" panose="02020404030301010803" pitchFamily="18" charset="0"/>
            </a:endParaRPr>
          </a:p>
          <a:p>
            <a:pPr marL="285750" indent="-285750">
              <a:buFont typeface="Arial" panose="020B0604020202020204" pitchFamily="34" charset="0"/>
              <a:buChar char="•"/>
            </a:pPr>
            <a:r>
              <a:rPr lang="en-US" dirty="0">
                <a:latin typeface="Garamond" panose="02020404030301010803" pitchFamily="18" charset="0"/>
              </a:rPr>
              <a:t>Heat source of 2000 W/m</a:t>
            </a:r>
            <a:r>
              <a:rPr lang="en-US" baseline="30000" dirty="0">
                <a:latin typeface="Garamond" panose="02020404030301010803" pitchFamily="18" charset="0"/>
              </a:rPr>
              <a:t>2</a:t>
            </a:r>
            <a:r>
              <a:rPr lang="en-US" dirty="0">
                <a:latin typeface="Garamond" panose="02020404030301010803" pitchFamily="18" charset="0"/>
              </a:rPr>
              <a:t> (A).</a:t>
            </a:r>
          </a:p>
          <a:p>
            <a:pPr marL="285750" indent="-285750">
              <a:buFont typeface="Arial" panose="020B0604020202020204" pitchFamily="34" charset="0"/>
              <a:buChar char="•"/>
            </a:pPr>
            <a:endParaRPr lang="en-US" baseline="30000" dirty="0">
              <a:latin typeface="Garamond" panose="02020404030301010803" pitchFamily="18" charset="0"/>
            </a:endParaRPr>
          </a:p>
          <a:p>
            <a:pPr marL="285750" indent="-285750">
              <a:buFont typeface="Arial" panose="020B0604020202020204" pitchFamily="34" charset="0"/>
              <a:buChar char="•"/>
            </a:pPr>
            <a:r>
              <a:rPr lang="en-US" dirty="0">
                <a:latin typeface="Garamond" panose="02020404030301010803" pitchFamily="18" charset="0"/>
              </a:rPr>
              <a:t>Convection is induced by the fan with ambient air at 28 </a:t>
            </a:r>
            <a:r>
              <a:rPr lang="en-US" baseline="30000" dirty="0" err="1">
                <a:latin typeface="Garamond" panose="02020404030301010803" pitchFamily="18" charset="0"/>
              </a:rPr>
              <a:t>o</a:t>
            </a:r>
            <a:r>
              <a:rPr lang="en-US" dirty="0" err="1">
                <a:latin typeface="Garamond" panose="02020404030301010803" pitchFamily="18" charset="0"/>
              </a:rPr>
              <a:t>C</a:t>
            </a:r>
            <a:r>
              <a:rPr lang="en-US" dirty="0">
                <a:latin typeface="Garamond" panose="02020404030301010803" pitchFamily="18" charset="0"/>
              </a:rPr>
              <a:t>, and a convective heat transfer coefficient of 30 W/m</a:t>
            </a:r>
            <a:r>
              <a:rPr lang="en-US" baseline="30000" dirty="0">
                <a:latin typeface="Garamond" panose="02020404030301010803" pitchFamily="18" charset="0"/>
              </a:rPr>
              <a:t>2 </a:t>
            </a:r>
            <a:r>
              <a:rPr lang="en-US" baseline="30000" dirty="0" err="1">
                <a:latin typeface="Garamond" panose="02020404030301010803" pitchFamily="18" charset="0"/>
              </a:rPr>
              <a:t>o</a:t>
            </a:r>
            <a:r>
              <a:rPr lang="en-US" dirty="0" err="1">
                <a:latin typeface="Garamond" panose="02020404030301010803" pitchFamily="18" charset="0"/>
              </a:rPr>
              <a:t>C</a:t>
            </a:r>
            <a:r>
              <a:rPr lang="en-US" baseline="30000" dirty="0">
                <a:latin typeface="Garamond" panose="02020404030301010803" pitchFamily="18" charset="0"/>
              </a:rPr>
              <a:t>  </a:t>
            </a:r>
            <a:r>
              <a:rPr lang="en-US" dirty="0">
                <a:latin typeface="Garamond" panose="02020404030301010803" pitchFamily="18" charset="0"/>
              </a:rPr>
              <a:t>(B).</a:t>
            </a:r>
          </a:p>
          <a:p>
            <a:pPr marL="285750" indent="-285750">
              <a:buFont typeface="Arial" panose="020B0604020202020204" pitchFamily="34" charset="0"/>
              <a:buChar char="•"/>
            </a:pPr>
            <a:endParaRPr lang="en-US" baseline="30000" dirty="0"/>
          </a:p>
          <a:p>
            <a:pPr marL="285750" indent="-285750">
              <a:buFont typeface="Arial" panose="020B0604020202020204" pitchFamily="34" charset="0"/>
              <a:buChar char="•"/>
            </a:pPr>
            <a:endParaRPr lang="en-US" dirty="0"/>
          </a:p>
        </p:txBody>
      </p:sp>
      <p:pic>
        <p:nvPicPr>
          <p:cNvPr id="11" name="Picture 10">
            <a:extLst>
              <a:ext uri="{FF2B5EF4-FFF2-40B4-BE49-F238E27FC236}">
                <a16:creationId xmlns:a16="http://schemas.microsoft.com/office/drawing/2014/main" id="{4B76A1BE-2C1E-4465-B45E-25C61AC28A0C}"/>
              </a:ext>
            </a:extLst>
          </p:cNvPr>
          <p:cNvPicPr>
            <a:picLocks noChangeAspect="1"/>
          </p:cNvPicPr>
          <p:nvPr/>
        </p:nvPicPr>
        <p:blipFill>
          <a:blip r:embed="rId2"/>
          <a:stretch>
            <a:fillRect/>
          </a:stretch>
        </p:blipFill>
        <p:spPr>
          <a:xfrm>
            <a:off x="8381082" y="1388465"/>
            <a:ext cx="3568195" cy="4453795"/>
          </a:xfrm>
          <a:prstGeom prst="rect">
            <a:avLst/>
          </a:prstGeom>
        </p:spPr>
      </p:pic>
      <p:pic>
        <p:nvPicPr>
          <p:cNvPr id="15" name="Picture 14">
            <a:extLst>
              <a:ext uri="{FF2B5EF4-FFF2-40B4-BE49-F238E27FC236}">
                <a16:creationId xmlns:a16="http://schemas.microsoft.com/office/drawing/2014/main" id="{E1DE95EF-9679-E0A7-34D1-06413299F740}"/>
              </a:ext>
            </a:extLst>
          </p:cNvPr>
          <p:cNvPicPr>
            <a:picLocks noChangeAspect="1"/>
          </p:cNvPicPr>
          <p:nvPr/>
        </p:nvPicPr>
        <p:blipFill>
          <a:blip r:embed="rId3"/>
          <a:stretch>
            <a:fillRect/>
          </a:stretch>
        </p:blipFill>
        <p:spPr>
          <a:xfrm>
            <a:off x="4125801" y="1384250"/>
            <a:ext cx="4096550" cy="4458010"/>
          </a:xfrm>
          <a:prstGeom prst="rect">
            <a:avLst/>
          </a:prstGeom>
        </p:spPr>
      </p:pic>
      <p:pic>
        <p:nvPicPr>
          <p:cNvPr id="17" name="Picture 16">
            <a:extLst>
              <a:ext uri="{FF2B5EF4-FFF2-40B4-BE49-F238E27FC236}">
                <a16:creationId xmlns:a16="http://schemas.microsoft.com/office/drawing/2014/main" id="{067351AD-CB31-5BA6-5205-41153FC2D3D1}"/>
              </a:ext>
            </a:extLst>
          </p:cNvPr>
          <p:cNvPicPr>
            <a:picLocks noChangeAspect="1"/>
          </p:cNvPicPr>
          <p:nvPr/>
        </p:nvPicPr>
        <p:blipFill>
          <a:blip r:embed="rId4"/>
          <a:stretch>
            <a:fillRect/>
          </a:stretch>
        </p:blipFill>
        <p:spPr>
          <a:xfrm>
            <a:off x="6685893" y="1384250"/>
            <a:ext cx="1536457" cy="1388789"/>
          </a:xfrm>
          <a:prstGeom prst="rect">
            <a:avLst/>
          </a:prstGeom>
        </p:spPr>
      </p:pic>
      <p:sp>
        <p:nvSpPr>
          <p:cNvPr id="3" name="TextBox 2">
            <a:extLst>
              <a:ext uri="{FF2B5EF4-FFF2-40B4-BE49-F238E27FC236}">
                <a16:creationId xmlns:a16="http://schemas.microsoft.com/office/drawing/2014/main" id="{9F7BB164-AD93-E3C1-CE36-1C1DDFD0FD52}"/>
              </a:ext>
            </a:extLst>
          </p:cNvPr>
          <p:cNvSpPr txBox="1"/>
          <p:nvPr/>
        </p:nvSpPr>
        <p:spPr>
          <a:xfrm>
            <a:off x="4449597" y="5868151"/>
            <a:ext cx="3448957" cy="276999"/>
          </a:xfrm>
          <a:prstGeom prst="rect">
            <a:avLst/>
          </a:prstGeom>
          <a:noFill/>
        </p:spPr>
        <p:txBody>
          <a:bodyPr wrap="none" rtlCol="0">
            <a:spAutoFit/>
          </a:bodyPr>
          <a:lstStyle/>
          <a:p>
            <a:r>
              <a:rPr lang="en-US" sz="1200" dirty="0"/>
              <a:t>Figure (5): Boundary conditions A &amp; B are applied. </a:t>
            </a:r>
          </a:p>
        </p:txBody>
      </p:sp>
      <p:sp>
        <p:nvSpPr>
          <p:cNvPr id="4" name="TextBox 3">
            <a:extLst>
              <a:ext uri="{FF2B5EF4-FFF2-40B4-BE49-F238E27FC236}">
                <a16:creationId xmlns:a16="http://schemas.microsoft.com/office/drawing/2014/main" id="{FC7C68AA-EEDD-EE8B-F847-D1D26DE9B0A8}"/>
              </a:ext>
            </a:extLst>
          </p:cNvPr>
          <p:cNvSpPr txBox="1"/>
          <p:nvPr/>
        </p:nvSpPr>
        <p:spPr>
          <a:xfrm>
            <a:off x="8381082" y="5868151"/>
            <a:ext cx="3405741" cy="276999"/>
          </a:xfrm>
          <a:prstGeom prst="rect">
            <a:avLst/>
          </a:prstGeom>
          <a:noFill/>
        </p:spPr>
        <p:txBody>
          <a:bodyPr wrap="none" rtlCol="0">
            <a:spAutoFit/>
          </a:bodyPr>
          <a:lstStyle/>
          <a:p>
            <a:r>
              <a:rPr lang="en-US" sz="1200" dirty="0"/>
              <a:t>Figure (6): Boundary condition A shown in detail. </a:t>
            </a:r>
          </a:p>
        </p:txBody>
      </p:sp>
    </p:spTree>
    <p:extLst>
      <p:ext uri="{BB962C8B-B14F-4D97-AF65-F5344CB8AC3E}">
        <p14:creationId xmlns:p14="http://schemas.microsoft.com/office/powerpoint/2010/main" val="2588222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C117F7-692D-F9BF-43EE-E0CB4CA09ADF}"/>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7CA312B7-29B7-316F-7216-E7A6C61A8268}"/>
              </a:ext>
            </a:extLst>
          </p:cNvPr>
          <p:cNvSpPr txBox="1">
            <a:spLocks noGrp="1"/>
          </p:cNvSpPr>
          <p:nvPr>
            <p:ph type="title"/>
          </p:nvPr>
        </p:nvSpPr>
        <p:spPr>
          <a:xfrm>
            <a:off x="236587" y="213757"/>
            <a:ext cx="11718826" cy="689291"/>
          </a:xfrm>
          <a:prstGeom prst="rect">
            <a:avLst/>
          </a:prstGeom>
        </p:spPr>
        <p:txBody>
          <a:bodyPr vert="horz" wrap="square" lIns="0" tIns="12065" rIns="0" bIns="0" rtlCol="0">
            <a:spAutoFit/>
          </a:bodyPr>
          <a:lstStyle/>
          <a:p>
            <a:pPr marL="12700">
              <a:lnSpc>
                <a:spcPct val="100000"/>
              </a:lnSpc>
              <a:spcBef>
                <a:spcPts val="95"/>
              </a:spcBef>
            </a:pPr>
            <a:r>
              <a:rPr lang="en-US" dirty="0"/>
              <a:t>Results, Full Body</a:t>
            </a:r>
            <a:endParaRPr spc="-10" dirty="0"/>
          </a:p>
        </p:txBody>
      </p:sp>
      <p:sp>
        <p:nvSpPr>
          <p:cNvPr id="14" name="TextBox 13">
            <a:extLst>
              <a:ext uri="{FF2B5EF4-FFF2-40B4-BE49-F238E27FC236}">
                <a16:creationId xmlns:a16="http://schemas.microsoft.com/office/drawing/2014/main" id="{02AEA89D-4F07-757E-8A19-9C3FA363D44C}"/>
              </a:ext>
            </a:extLst>
          </p:cNvPr>
          <p:cNvSpPr txBox="1"/>
          <p:nvPr/>
        </p:nvSpPr>
        <p:spPr>
          <a:xfrm>
            <a:off x="1673357" y="1270221"/>
            <a:ext cx="2745047" cy="369332"/>
          </a:xfrm>
          <a:prstGeom prst="rect">
            <a:avLst/>
          </a:prstGeom>
          <a:noFill/>
        </p:spPr>
        <p:txBody>
          <a:bodyPr wrap="none" rtlCol="0">
            <a:spAutoFit/>
          </a:bodyPr>
          <a:lstStyle/>
          <a:p>
            <a:r>
              <a:rPr lang="en-US" dirty="0"/>
              <a:t>Temperature Contour Plot</a:t>
            </a:r>
          </a:p>
        </p:txBody>
      </p:sp>
      <p:sp>
        <p:nvSpPr>
          <p:cNvPr id="3" name="TextBox 2">
            <a:extLst>
              <a:ext uri="{FF2B5EF4-FFF2-40B4-BE49-F238E27FC236}">
                <a16:creationId xmlns:a16="http://schemas.microsoft.com/office/drawing/2014/main" id="{9B50CA79-B87E-1BD3-7436-1259704E2344}"/>
              </a:ext>
            </a:extLst>
          </p:cNvPr>
          <p:cNvSpPr txBox="1"/>
          <p:nvPr/>
        </p:nvSpPr>
        <p:spPr>
          <a:xfrm>
            <a:off x="7700181" y="1293873"/>
            <a:ext cx="2432076" cy="369332"/>
          </a:xfrm>
          <a:prstGeom prst="rect">
            <a:avLst/>
          </a:prstGeom>
          <a:noFill/>
        </p:spPr>
        <p:txBody>
          <a:bodyPr wrap="none" rtlCol="0">
            <a:spAutoFit/>
          </a:bodyPr>
          <a:lstStyle/>
          <a:p>
            <a:r>
              <a:rPr lang="en-US" dirty="0"/>
              <a:t>Heat Flux Contour Plot</a:t>
            </a:r>
          </a:p>
        </p:txBody>
      </p:sp>
      <p:pic>
        <p:nvPicPr>
          <p:cNvPr id="5" name="Picture 4">
            <a:extLst>
              <a:ext uri="{FF2B5EF4-FFF2-40B4-BE49-F238E27FC236}">
                <a16:creationId xmlns:a16="http://schemas.microsoft.com/office/drawing/2014/main" id="{46293B33-A27E-1ACF-977B-363AD1419C40}"/>
              </a:ext>
            </a:extLst>
          </p:cNvPr>
          <p:cNvPicPr>
            <a:picLocks noChangeAspect="1"/>
          </p:cNvPicPr>
          <p:nvPr/>
        </p:nvPicPr>
        <p:blipFill>
          <a:blip r:embed="rId2"/>
          <a:stretch>
            <a:fillRect/>
          </a:stretch>
        </p:blipFill>
        <p:spPr>
          <a:xfrm>
            <a:off x="591748" y="2050269"/>
            <a:ext cx="4780535" cy="4071257"/>
          </a:xfrm>
          <a:prstGeom prst="rect">
            <a:avLst/>
          </a:prstGeom>
        </p:spPr>
      </p:pic>
      <p:pic>
        <p:nvPicPr>
          <p:cNvPr id="7" name="Picture 6">
            <a:extLst>
              <a:ext uri="{FF2B5EF4-FFF2-40B4-BE49-F238E27FC236}">
                <a16:creationId xmlns:a16="http://schemas.microsoft.com/office/drawing/2014/main" id="{02C1B787-5A85-B56F-C154-7283318AA214}"/>
              </a:ext>
            </a:extLst>
          </p:cNvPr>
          <p:cNvPicPr>
            <a:picLocks noChangeAspect="1"/>
          </p:cNvPicPr>
          <p:nvPr/>
        </p:nvPicPr>
        <p:blipFill>
          <a:blip r:embed="rId3"/>
          <a:stretch>
            <a:fillRect/>
          </a:stretch>
        </p:blipFill>
        <p:spPr>
          <a:xfrm>
            <a:off x="6491288" y="2050268"/>
            <a:ext cx="4679848" cy="4071258"/>
          </a:xfrm>
          <a:prstGeom prst="rect">
            <a:avLst/>
          </a:prstGeom>
        </p:spPr>
      </p:pic>
      <p:sp>
        <p:nvSpPr>
          <p:cNvPr id="4" name="TextBox 3">
            <a:extLst>
              <a:ext uri="{FF2B5EF4-FFF2-40B4-BE49-F238E27FC236}">
                <a16:creationId xmlns:a16="http://schemas.microsoft.com/office/drawing/2014/main" id="{524245C9-2EA2-0A3F-D955-8F372A8FD024}"/>
              </a:ext>
            </a:extLst>
          </p:cNvPr>
          <p:cNvSpPr txBox="1"/>
          <p:nvPr/>
        </p:nvSpPr>
        <p:spPr>
          <a:xfrm>
            <a:off x="1496576" y="6121525"/>
            <a:ext cx="2970878" cy="276999"/>
          </a:xfrm>
          <a:prstGeom prst="rect">
            <a:avLst/>
          </a:prstGeom>
          <a:noFill/>
        </p:spPr>
        <p:txBody>
          <a:bodyPr wrap="none" rtlCol="0">
            <a:spAutoFit/>
          </a:bodyPr>
          <a:lstStyle/>
          <a:p>
            <a:r>
              <a:rPr lang="en-US" sz="1200" dirty="0"/>
              <a:t>Figure (7): Full-body temperature contour. </a:t>
            </a:r>
          </a:p>
        </p:txBody>
      </p:sp>
      <p:sp>
        <p:nvSpPr>
          <p:cNvPr id="6" name="TextBox 5">
            <a:extLst>
              <a:ext uri="{FF2B5EF4-FFF2-40B4-BE49-F238E27FC236}">
                <a16:creationId xmlns:a16="http://schemas.microsoft.com/office/drawing/2014/main" id="{B6F61A8C-E8BC-AC05-9C2D-048D3B8F8474}"/>
              </a:ext>
            </a:extLst>
          </p:cNvPr>
          <p:cNvSpPr txBox="1"/>
          <p:nvPr/>
        </p:nvSpPr>
        <p:spPr>
          <a:xfrm>
            <a:off x="7558507" y="6121525"/>
            <a:ext cx="2715423" cy="276999"/>
          </a:xfrm>
          <a:prstGeom prst="rect">
            <a:avLst/>
          </a:prstGeom>
          <a:noFill/>
        </p:spPr>
        <p:txBody>
          <a:bodyPr wrap="none" rtlCol="0">
            <a:spAutoFit/>
          </a:bodyPr>
          <a:lstStyle/>
          <a:p>
            <a:r>
              <a:rPr lang="en-US" sz="1200" dirty="0"/>
              <a:t>Figure (8): Full-body heat flux contour. </a:t>
            </a:r>
          </a:p>
        </p:txBody>
      </p:sp>
    </p:spTree>
    <p:extLst>
      <p:ext uri="{BB962C8B-B14F-4D97-AF65-F5344CB8AC3E}">
        <p14:creationId xmlns:p14="http://schemas.microsoft.com/office/powerpoint/2010/main" val="3921827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6587" y="213757"/>
            <a:ext cx="11718826" cy="689291"/>
          </a:xfrm>
          <a:prstGeom prst="rect">
            <a:avLst/>
          </a:prstGeom>
        </p:spPr>
        <p:txBody>
          <a:bodyPr vert="horz" wrap="square" lIns="0" tIns="12065" rIns="0" bIns="0" rtlCol="0">
            <a:spAutoFit/>
          </a:bodyPr>
          <a:lstStyle/>
          <a:p>
            <a:pPr marL="12700">
              <a:lnSpc>
                <a:spcPct val="100000"/>
              </a:lnSpc>
              <a:spcBef>
                <a:spcPts val="95"/>
              </a:spcBef>
            </a:pPr>
            <a:r>
              <a:rPr lang="en-US" dirty="0"/>
              <a:t>Temperature Contour Plots, Individual Components</a:t>
            </a:r>
            <a:endParaRPr spc="-10" dirty="0"/>
          </a:p>
        </p:txBody>
      </p:sp>
      <p:pic>
        <p:nvPicPr>
          <p:cNvPr id="13" name="Picture 12">
            <a:extLst>
              <a:ext uri="{FF2B5EF4-FFF2-40B4-BE49-F238E27FC236}">
                <a16:creationId xmlns:a16="http://schemas.microsoft.com/office/drawing/2014/main" id="{73FB6981-0E25-D6A1-D7B2-2D4A0350F6B3}"/>
              </a:ext>
            </a:extLst>
          </p:cNvPr>
          <p:cNvPicPr>
            <a:picLocks noChangeAspect="1"/>
          </p:cNvPicPr>
          <p:nvPr/>
        </p:nvPicPr>
        <p:blipFill>
          <a:blip r:embed="rId2"/>
          <a:stretch>
            <a:fillRect/>
          </a:stretch>
        </p:blipFill>
        <p:spPr>
          <a:xfrm>
            <a:off x="236587" y="1759267"/>
            <a:ext cx="4069576" cy="3339465"/>
          </a:xfrm>
          <a:prstGeom prst="rect">
            <a:avLst/>
          </a:prstGeom>
        </p:spPr>
      </p:pic>
      <p:sp>
        <p:nvSpPr>
          <p:cNvPr id="14" name="TextBox 13">
            <a:extLst>
              <a:ext uri="{FF2B5EF4-FFF2-40B4-BE49-F238E27FC236}">
                <a16:creationId xmlns:a16="http://schemas.microsoft.com/office/drawing/2014/main" id="{C4C69B82-70BB-5864-CFE4-026F302426FA}"/>
              </a:ext>
            </a:extLst>
          </p:cNvPr>
          <p:cNvSpPr txBox="1"/>
          <p:nvPr/>
        </p:nvSpPr>
        <p:spPr>
          <a:xfrm>
            <a:off x="1703174" y="1280160"/>
            <a:ext cx="1136401" cy="369332"/>
          </a:xfrm>
          <a:prstGeom prst="rect">
            <a:avLst/>
          </a:prstGeom>
          <a:noFill/>
        </p:spPr>
        <p:txBody>
          <a:bodyPr wrap="none" rtlCol="0">
            <a:spAutoFit/>
          </a:bodyPr>
          <a:lstStyle/>
          <a:p>
            <a:r>
              <a:rPr lang="en-US" dirty="0"/>
              <a:t>Heat Sink</a:t>
            </a:r>
          </a:p>
        </p:txBody>
      </p:sp>
      <p:pic>
        <p:nvPicPr>
          <p:cNvPr id="16" name="Picture 15">
            <a:extLst>
              <a:ext uri="{FF2B5EF4-FFF2-40B4-BE49-F238E27FC236}">
                <a16:creationId xmlns:a16="http://schemas.microsoft.com/office/drawing/2014/main" id="{2CF9AB37-F740-596C-21FA-D105F799AD46}"/>
              </a:ext>
            </a:extLst>
          </p:cNvPr>
          <p:cNvPicPr>
            <a:picLocks noChangeAspect="1"/>
          </p:cNvPicPr>
          <p:nvPr/>
        </p:nvPicPr>
        <p:blipFill>
          <a:blip r:embed="rId3"/>
          <a:stretch>
            <a:fillRect/>
          </a:stretch>
        </p:blipFill>
        <p:spPr>
          <a:xfrm>
            <a:off x="4604054" y="1759267"/>
            <a:ext cx="3662955" cy="3378760"/>
          </a:xfrm>
          <a:prstGeom prst="rect">
            <a:avLst/>
          </a:prstGeom>
        </p:spPr>
      </p:pic>
      <p:sp>
        <p:nvSpPr>
          <p:cNvPr id="17" name="TextBox 16">
            <a:extLst>
              <a:ext uri="{FF2B5EF4-FFF2-40B4-BE49-F238E27FC236}">
                <a16:creationId xmlns:a16="http://schemas.microsoft.com/office/drawing/2014/main" id="{74E9EFAC-3FB3-9EBE-960A-EB458EE5C72D}"/>
              </a:ext>
            </a:extLst>
          </p:cNvPr>
          <p:cNvSpPr txBox="1"/>
          <p:nvPr/>
        </p:nvSpPr>
        <p:spPr>
          <a:xfrm>
            <a:off x="5723445" y="1399737"/>
            <a:ext cx="1424172" cy="369332"/>
          </a:xfrm>
          <a:prstGeom prst="rect">
            <a:avLst/>
          </a:prstGeom>
          <a:noFill/>
        </p:spPr>
        <p:txBody>
          <a:bodyPr wrap="none" rtlCol="0">
            <a:spAutoFit/>
          </a:bodyPr>
          <a:lstStyle/>
          <a:p>
            <a:r>
              <a:rPr lang="en-US" dirty="0"/>
              <a:t>Fan Housing</a:t>
            </a:r>
          </a:p>
        </p:txBody>
      </p:sp>
      <p:pic>
        <p:nvPicPr>
          <p:cNvPr id="19" name="Picture 18">
            <a:extLst>
              <a:ext uri="{FF2B5EF4-FFF2-40B4-BE49-F238E27FC236}">
                <a16:creationId xmlns:a16="http://schemas.microsoft.com/office/drawing/2014/main" id="{B366AE5B-603F-C54F-7D6A-DCDF13B3B3CA}"/>
              </a:ext>
            </a:extLst>
          </p:cNvPr>
          <p:cNvPicPr>
            <a:picLocks noChangeAspect="1"/>
          </p:cNvPicPr>
          <p:nvPr/>
        </p:nvPicPr>
        <p:blipFill>
          <a:blip r:embed="rId4"/>
          <a:stretch>
            <a:fillRect/>
          </a:stretch>
        </p:blipFill>
        <p:spPr>
          <a:xfrm>
            <a:off x="8410248" y="1759267"/>
            <a:ext cx="3668612" cy="3339465"/>
          </a:xfrm>
          <a:prstGeom prst="rect">
            <a:avLst/>
          </a:prstGeom>
        </p:spPr>
      </p:pic>
      <p:sp>
        <p:nvSpPr>
          <p:cNvPr id="20" name="TextBox 19">
            <a:extLst>
              <a:ext uri="{FF2B5EF4-FFF2-40B4-BE49-F238E27FC236}">
                <a16:creationId xmlns:a16="http://schemas.microsoft.com/office/drawing/2014/main" id="{6E985BD3-24EE-0A46-81E0-05B1486E64C3}"/>
              </a:ext>
            </a:extLst>
          </p:cNvPr>
          <p:cNvSpPr txBox="1"/>
          <p:nvPr/>
        </p:nvSpPr>
        <p:spPr>
          <a:xfrm>
            <a:off x="9684291" y="1389935"/>
            <a:ext cx="553741" cy="369332"/>
          </a:xfrm>
          <a:prstGeom prst="rect">
            <a:avLst/>
          </a:prstGeom>
          <a:noFill/>
        </p:spPr>
        <p:txBody>
          <a:bodyPr wrap="none" rtlCol="0">
            <a:spAutoFit/>
          </a:bodyPr>
          <a:lstStyle/>
          <a:p>
            <a:r>
              <a:rPr lang="en-US" dirty="0"/>
              <a:t>Fan</a:t>
            </a:r>
          </a:p>
        </p:txBody>
      </p:sp>
      <p:sp>
        <p:nvSpPr>
          <p:cNvPr id="3" name="TextBox 2">
            <a:extLst>
              <a:ext uri="{FF2B5EF4-FFF2-40B4-BE49-F238E27FC236}">
                <a16:creationId xmlns:a16="http://schemas.microsoft.com/office/drawing/2014/main" id="{75A84000-9878-5245-6BBA-2577DDC3CE91}"/>
              </a:ext>
            </a:extLst>
          </p:cNvPr>
          <p:cNvSpPr txBox="1"/>
          <p:nvPr/>
        </p:nvSpPr>
        <p:spPr>
          <a:xfrm>
            <a:off x="579853" y="5208506"/>
            <a:ext cx="3383042" cy="276999"/>
          </a:xfrm>
          <a:prstGeom prst="rect">
            <a:avLst/>
          </a:prstGeom>
          <a:noFill/>
        </p:spPr>
        <p:txBody>
          <a:bodyPr wrap="none" rtlCol="0">
            <a:spAutoFit/>
          </a:bodyPr>
          <a:lstStyle/>
          <a:p>
            <a:r>
              <a:rPr lang="en-US" sz="1200" dirty="0"/>
              <a:t>Figure (9): Temperature contour of the heat sink. </a:t>
            </a:r>
          </a:p>
        </p:txBody>
      </p:sp>
      <p:sp>
        <p:nvSpPr>
          <p:cNvPr id="4" name="TextBox 3">
            <a:extLst>
              <a:ext uri="{FF2B5EF4-FFF2-40B4-BE49-F238E27FC236}">
                <a16:creationId xmlns:a16="http://schemas.microsoft.com/office/drawing/2014/main" id="{7E955B3E-2043-931A-BBA1-9C6E6E4A74A7}"/>
              </a:ext>
            </a:extLst>
          </p:cNvPr>
          <p:cNvSpPr txBox="1"/>
          <p:nvPr/>
        </p:nvSpPr>
        <p:spPr>
          <a:xfrm>
            <a:off x="4632296" y="5208506"/>
            <a:ext cx="3634713" cy="276999"/>
          </a:xfrm>
          <a:prstGeom prst="rect">
            <a:avLst/>
          </a:prstGeom>
          <a:noFill/>
        </p:spPr>
        <p:txBody>
          <a:bodyPr wrap="none" rtlCol="0">
            <a:spAutoFit/>
          </a:bodyPr>
          <a:lstStyle/>
          <a:p>
            <a:r>
              <a:rPr lang="en-US" sz="1200" dirty="0"/>
              <a:t>Figure (10): Temperature contour of the fan housing. </a:t>
            </a:r>
          </a:p>
        </p:txBody>
      </p:sp>
      <p:sp>
        <p:nvSpPr>
          <p:cNvPr id="5" name="TextBox 4">
            <a:extLst>
              <a:ext uri="{FF2B5EF4-FFF2-40B4-BE49-F238E27FC236}">
                <a16:creationId xmlns:a16="http://schemas.microsoft.com/office/drawing/2014/main" id="{78C20319-3FCF-974E-4005-4ACBCBB14138}"/>
              </a:ext>
            </a:extLst>
          </p:cNvPr>
          <p:cNvSpPr txBox="1"/>
          <p:nvPr/>
        </p:nvSpPr>
        <p:spPr>
          <a:xfrm>
            <a:off x="8707723" y="5191065"/>
            <a:ext cx="3073662" cy="276999"/>
          </a:xfrm>
          <a:prstGeom prst="rect">
            <a:avLst/>
          </a:prstGeom>
          <a:noFill/>
        </p:spPr>
        <p:txBody>
          <a:bodyPr wrap="none" rtlCol="0">
            <a:spAutoFit/>
          </a:bodyPr>
          <a:lstStyle/>
          <a:p>
            <a:r>
              <a:rPr lang="en-US" sz="1200" dirty="0"/>
              <a:t>Figure (11): Temperature contour of the fan.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B1C40F-AED8-5257-C534-C619FC7E16F4}"/>
            </a:ext>
          </a:extLst>
        </p:cNvPr>
        <p:cNvGrpSpPr/>
        <p:nvPr/>
      </p:nvGrpSpPr>
      <p:grpSpPr>
        <a:xfrm>
          <a:off x="0" y="0"/>
          <a:ext cx="0" cy="0"/>
          <a:chOff x="0" y="0"/>
          <a:chExt cx="0" cy="0"/>
        </a:xfrm>
      </p:grpSpPr>
      <p:sp>
        <p:nvSpPr>
          <p:cNvPr id="2" name="object 2">
            <a:extLst>
              <a:ext uri="{FF2B5EF4-FFF2-40B4-BE49-F238E27FC236}">
                <a16:creationId xmlns:a16="http://schemas.microsoft.com/office/drawing/2014/main" id="{8BDE1649-EE56-3358-5C62-775B6CDCE9D3}"/>
              </a:ext>
            </a:extLst>
          </p:cNvPr>
          <p:cNvSpPr txBox="1">
            <a:spLocks noGrp="1"/>
          </p:cNvSpPr>
          <p:nvPr>
            <p:ph type="title"/>
          </p:nvPr>
        </p:nvSpPr>
        <p:spPr>
          <a:xfrm>
            <a:off x="236587" y="213757"/>
            <a:ext cx="11718826" cy="689291"/>
          </a:xfrm>
          <a:prstGeom prst="rect">
            <a:avLst/>
          </a:prstGeom>
        </p:spPr>
        <p:txBody>
          <a:bodyPr vert="horz" wrap="square" lIns="0" tIns="12065" rIns="0" bIns="0" rtlCol="0">
            <a:spAutoFit/>
          </a:bodyPr>
          <a:lstStyle/>
          <a:p>
            <a:pPr marL="12700">
              <a:lnSpc>
                <a:spcPct val="100000"/>
              </a:lnSpc>
              <a:spcBef>
                <a:spcPts val="95"/>
              </a:spcBef>
            </a:pPr>
            <a:r>
              <a:rPr lang="en-US" dirty="0"/>
              <a:t>Heat Flux Contour Plots, Individual Components</a:t>
            </a:r>
            <a:endParaRPr spc="-10" dirty="0"/>
          </a:p>
        </p:txBody>
      </p:sp>
      <p:sp>
        <p:nvSpPr>
          <p:cNvPr id="14" name="TextBox 13">
            <a:extLst>
              <a:ext uri="{FF2B5EF4-FFF2-40B4-BE49-F238E27FC236}">
                <a16:creationId xmlns:a16="http://schemas.microsoft.com/office/drawing/2014/main" id="{E67BBD9D-8192-0D31-11CD-6186EA8EC1A1}"/>
              </a:ext>
            </a:extLst>
          </p:cNvPr>
          <p:cNvSpPr txBox="1"/>
          <p:nvPr/>
        </p:nvSpPr>
        <p:spPr>
          <a:xfrm>
            <a:off x="1703174" y="1280160"/>
            <a:ext cx="1136401" cy="369332"/>
          </a:xfrm>
          <a:prstGeom prst="rect">
            <a:avLst/>
          </a:prstGeom>
          <a:noFill/>
        </p:spPr>
        <p:txBody>
          <a:bodyPr wrap="none" rtlCol="0">
            <a:spAutoFit/>
          </a:bodyPr>
          <a:lstStyle/>
          <a:p>
            <a:r>
              <a:rPr lang="en-US" dirty="0"/>
              <a:t>Heat Sink</a:t>
            </a:r>
          </a:p>
        </p:txBody>
      </p:sp>
      <p:sp>
        <p:nvSpPr>
          <p:cNvPr id="17" name="TextBox 16">
            <a:extLst>
              <a:ext uri="{FF2B5EF4-FFF2-40B4-BE49-F238E27FC236}">
                <a16:creationId xmlns:a16="http://schemas.microsoft.com/office/drawing/2014/main" id="{149F9B70-1F9C-F59E-F5F0-1D5A008EA4EA}"/>
              </a:ext>
            </a:extLst>
          </p:cNvPr>
          <p:cNvSpPr txBox="1"/>
          <p:nvPr/>
        </p:nvSpPr>
        <p:spPr>
          <a:xfrm>
            <a:off x="5723445" y="1399737"/>
            <a:ext cx="1424172" cy="369332"/>
          </a:xfrm>
          <a:prstGeom prst="rect">
            <a:avLst/>
          </a:prstGeom>
          <a:noFill/>
        </p:spPr>
        <p:txBody>
          <a:bodyPr wrap="none" rtlCol="0">
            <a:spAutoFit/>
          </a:bodyPr>
          <a:lstStyle/>
          <a:p>
            <a:r>
              <a:rPr lang="en-US" dirty="0"/>
              <a:t>Fan Housing</a:t>
            </a:r>
          </a:p>
        </p:txBody>
      </p:sp>
      <p:sp>
        <p:nvSpPr>
          <p:cNvPr id="20" name="TextBox 19">
            <a:extLst>
              <a:ext uri="{FF2B5EF4-FFF2-40B4-BE49-F238E27FC236}">
                <a16:creationId xmlns:a16="http://schemas.microsoft.com/office/drawing/2014/main" id="{1D0298EA-0EF1-2EA5-98FC-0E41A321036C}"/>
              </a:ext>
            </a:extLst>
          </p:cNvPr>
          <p:cNvSpPr txBox="1"/>
          <p:nvPr/>
        </p:nvSpPr>
        <p:spPr>
          <a:xfrm>
            <a:off x="9684291" y="1389935"/>
            <a:ext cx="553741" cy="369332"/>
          </a:xfrm>
          <a:prstGeom prst="rect">
            <a:avLst/>
          </a:prstGeom>
          <a:noFill/>
        </p:spPr>
        <p:txBody>
          <a:bodyPr wrap="none" rtlCol="0">
            <a:spAutoFit/>
          </a:bodyPr>
          <a:lstStyle/>
          <a:p>
            <a:r>
              <a:rPr lang="en-US" dirty="0"/>
              <a:t>Fan</a:t>
            </a:r>
          </a:p>
        </p:txBody>
      </p:sp>
      <p:pic>
        <p:nvPicPr>
          <p:cNvPr id="4" name="Picture 3">
            <a:extLst>
              <a:ext uri="{FF2B5EF4-FFF2-40B4-BE49-F238E27FC236}">
                <a16:creationId xmlns:a16="http://schemas.microsoft.com/office/drawing/2014/main" id="{A3B043EF-2352-E67A-D8E1-848EBF47BE8C}"/>
              </a:ext>
            </a:extLst>
          </p:cNvPr>
          <p:cNvPicPr>
            <a:picLocks noChangeAspect="1"/>
          </p:cNvPicPr>
          <p:nvPr/>
        </p:nvPicPr>
        <p:blipFill>
          <a:blip r:embed="rId2"/>
          <a:stretch>
            <a:fillRect/>
          </a:stretch>
        </p:blipFill>
        <p:spPr>
          <a:xfrm>
            <a:off x="8293678" y="1769070"/>
            <a:ext cx="3771015" cy="3368958"/>
          </a:xfrm>
          <a:prstGeom prst="rect">
            <a:avLst/>
          </a:prstGeom>
        </p:spPr>
      </p:pic>
      <p:pic>
        <p:nvPicPr>
          <p:cNvPr id="6" name="Picture 5">
            <a:extLst>
              <a:ext uri="{FF2B5EF4-FFF2-40B4-BE49-F238E27FC236}">
                <a16:creationId xmlns:a16="http://schemas.microsoft.com/office/drawing/2014/main" id="{EE219A1B-CC58-D67F-C184-4E0028A7D0C8}"/>
              </a:ext>
            </a:extLst>
          </p:cNvPr>
          <p:cNvPicPr>
            <a:picLocks noChangeAspect="1"/>
          </p:cNvPicPr>
          <p:nvPr/>
        </p:nvPicPr>
        <p:blipFill>
          <a:blip r:embed="rId3"/>
          <a:stretch>
            <a:fillRect/>
          </a:stretch>
        </p:blipFill>
        <p:spPr>
          <a:xfrm>
            <a:off x="4570610" y="1769069"/>
            <a:ext cx="3593983" cy="3368958"/>
          </a:xfrm>
          <a:prstGeom prst="rect">
            <a:avLst/>
          </a:prstGeom>
        </p:spPr>
      </p:pic>
      <p:pic>
        <p:nvPicPr>
          <p:cNvPr id="8" name="Picture 7">
            <a:extLst>
              <a:ext uri="{FF2B5EF4-FFF2-40B4-BE49-F238E27FC236}">
                <a16:creationId xmlns:a16="http://schemas.microsoft.com/office/drawing/2014/main" id="{29AE72B6-CD12-36CD-1F5E-6B9A46BE3D71}"/>
              </a:ext>
            </a:extLst>
          </p:cNvPr>
          <p:cNvPicPr>
            <a:picLocks noChangeAspect="1"/>
          </p:cNvPicPr>
          <p:nvPr/>
        </p:nvPicPr>
        <p:blipFill>
          <a:blip r:embed="rId4"/>
          <a:stretch>
            <a:fillRect/>
          </a:stretch>
        </p:blipFill>
        <p:spPr>
          <a:xfrm>
            <a:off x="308806" y="1759268"/>
            <a:ext cx="4046024" cy="3379784"/>
          </a:xfrm>
          <a:prstGeom prst="rect">
            <a:avLst/>
          </a:prstGeom>
        </p:spPr>
      </p:pic>
      <p:pic>
        <p:nvPicPr>
          <p:cNvPr id="10" name="Picture 9">
            <a:extLst>
              <a:ext uri="{FF2B5EF4-FFF2-40B4-BE49-F238E27FC236}">
                <a16:creationId xmlns:a16="http://schemas.microsoft.com/office/drawing/2014/main" id="{E47E915C-DFE4-E067-F88C-76594EF6C1B3}"/>
              </a:ext>
            </a:extLst>
          </p:cNvPr>
          <p:cNvPicPr>
            <a:picLocks noChangeAspect="1"/>
          </p:cNvPicPr>
          <p:nvPr/>
        </p:nvPicPr>
        <p:blipFill>
          <a:blip r:embed="rId5"/>
          <a:stretch>
            <a:fillRect/>
          </a:stretch>
        </p:blipFill>
        <p:spPr>
          <a:xfrm>
            <a:off x="2331818" y="5071905"/>
            <a:ext cx="2004559" cy="1579010"/>
          </a:xfrm>
          <a:prstGeom prst="rect">
            <a:avLst/>
          </a:prstGeom>
          <a:ln w="28575">
            <a:solidFill>
              <a:srgbClr val="FF0000"/>
            </a:solidFill>
          </a:ln>
        </p:spPr>
      </p:pic>
      <p:cxnSp>
        <p:nvCxnSpPr>
          <p:cNvPr id="12" name="Straight Connector 11">
            <a:extLst>
              <a:ext uri="{FF2B5EF4-FFF2-40B4-BE49-F238E27FC236}">
                <a16:creationId xmlns:a16="http://schemas.microsoft.com/office/drawing/2014/main" id="{DB26CCC3-EA8D-3243-CB26-35DC0A6BF0C2}"/>
              </a:ext>
            </a:extLst>
          </p:cNvPr>
          <p:cNvCxnSpPr>
            <a:cxnSpLocks/>
          </p:cNvCxnSpPr>
          <p:nvPr/>
        </p:nvCxnSpPr>
        <p:spPr>
          <a:xfrm>
            <a:off x="2645229" y="3962400"/>
            <a:ext cx="194346" cy="110950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058C0781-9AE9-97C2-C3C9-698C70032613}"/>
              </a:ext>
            </a:extLst>
          </p:cNvPr>
          <p:cNvSpPr txBox="1"/>
          <p:nvPr/>
        </p:nvSpPr>
        <p:spPr>
          <a:xfrm>
            <a:off x="2449286" y="3679371"/>
            <a:ext cx="390289" cy="283030"/>
          </a:xfrm>
          <a:prstGeom prst="rect">
            <a:avLst/>
          </a:prstGeom>
          <a:noFill/>
          <a:ln w="19050">
            <a:solidFill>
              <a:srgbClr val="FF0000"/>
            </a:solidFill>
          </a:ln>
        </p:spPr>
        <p:txBody>
          <a:bodyPr wrap="square" rtlCol="0">
            <a:spAutoFit/>
          </a:bodyPr>
          <a:lstStyle/>
          <a:p>
            <a:endParaRPr lang="en-US" dirty="0"/>
          </a:p>
        </p:txBody>
      </p:sp>
      <p:sp>
        <p:nvSpPr>
          <p:cNvPr id="3" name="TextBox 2">
            <a:extLst>
              <a:ext uri="{FF2B5EF4-FFF2-40B4-BE49-F238E27FC236}">
                <a16:creationId xmlns:a16="http://schemas.microsoft.com/office/drawing/2014/main" id="{9EDBB77C-DF53-3F59-A85F-8412D9DF88B2}"/>
              </a:ext>
            </a:extLst>
          </p:cNvPr>
          <p:cNvSpPr txBox="1"/>
          <p:nvPr/>
        </p:nvSpPr>
        <p:spPr>
          <a:xfrm>
            <a:off x="606774" y="5215079"/>
            <a:ext cx="1427077" cy="646331"/>
          </a:xfrm>
          <a:prstGeom prst="rect">
            <a:avLst/>
          </a:prstGeom>
          <a:noFill/>
        </p:spPr>
        <p:txBody>
          <a:bodyPr wrap="square" rtlCol="0">
            <a:spAutoFit/>
          </a:bodyPr>
          <a:lstStyle/>
          <a:p>
            <a:r>
              <a:rPr lang="en-US" sz="1200" dirty="0"/>
              <a:t>Figure (12): Heat flux contour of the heat sink. </a:t>
            </a:r>
          </a:p>
        </p:txBody>
      </p:sp>
      <p:sp>
        <p:nvSpPr>
          <p:cNvPr id="9" name="TextBox 8">
            <a:extLst>
              <a:ext uri="{FF2B5EF4-FFF2-40B4-BE49-F238E27FC236}">
                <a16:creationId xmlns:a16="http://schemas.microsoft.com/office/drawing/2014/main" id="{8AAE1ABC-5997-1B5C-1093-DDA847CB5C51}"/>
              </a:ext>
            </a:extLst>
          </p:cNvPr>
          <p:cNvSpPr txBox="1"/>
          <p:nvPr/>
        </p:nvSpPr>
        <p:spPr>
          <a:xfrm>
            <a:off x="4691457" y="5157391"/>
            <a:ext cx="3352287" cy="276999"/>
          </a:xfrm>
          <a:prstGeom prst="rect">
            <a:avLst/>
          </a:prstGeom>
          <a:noFill/>
        </p:spPr>
        <p:txBody>
          <a:bodyPr wrap="square" rtlCol="0">
            <a:spAutoFit/>
          </a:bodyPr>
          <a:lstStyle/>
          <a:p>
            <a:r>
              <a:rPr lang="en-US" sz="1200" dirty="0"/>
              <a:t>Figure (13): Heat flux contour of the fan housing. </a:t>
            </a:r>
          </a:p>
        </p:txBody>
      </p:sp>
      <p:sp>
        <p:nvSpPr>
          <p:cNvPr id="11" name="TextBox 10">
            <a:extLst>
              <a:ext uri="{FF2B5EF4-FFF2-40B4-BE49-F238E27FC236}">
                <a16:creationId xmlns:a16="http://schemas.microsoft.com/office/drawing/2014/main" id="{CCC50D1F-6F86-F0A7-E55D-BF8706392B2C}"/>
              </a:ext>
            </a:extLst>
          </p:cNvPr>
          <p:cNvSpPr txBox="1"/>
          <p:nvPr/>
        </p:nvSpPr>
        <p:spPr>
          <a:xfrm>
            <a:off x="8751694" y="5157391"/>
            <a:ext cx="3352287" cy="276999"/>
          </a:xfrm>
          <a:prstGeom prst="rect">
            <a:avLst/>
          </a:prstGeom>
          <a:noFill/>
        </p:spPr>
        <p:txBody>
          <a:bodyPr wrap="square" rtlCol="0">
            <a:spAutoFit/>
          </a:bodyPr>
          <a:lstStyle/>
          <a:p>
            <a:r>
              <a:rPr lang="en-US" sz="1200" dirty="0"/>
              <a:t>Figure (14): Heat flux contour of the fan. </a:t>
            </a:r>
          </a:p>
        </p:txBody>
      </p:sp>
    </p:spTree>
    <p:extLst>
      <p:ext uri="{BB962C8B-B14F-4D97-AF65-F5344CB8AC3E}">
        <p14:creationId xmlns:p14="http://schemas.microsoft.com/office/powerpoint/2010/main" val="31716222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4278a402-1a9e-4eb9-8414-ffb55a5fcf1e}" enabled="0" method="" siteId="{4278a402-1a9e-4eb9-8414-ffb55a5fcf1e}" removed="1"/>
</clbl:labelList>
</file>

<file path=docProps/app.xml><?xml version="1.0" encoding="utf-8"?>
<Properties xmlns="http://schemas.openxmlformats.org/officeDocument/2006/extended-properties" xmlns:vt="http://schemas.openxmlformats.org/officeDocument/2006/docPropsVTypes">
  <Template>office theme</Template>
  <TotalTime>359</TotalTime>
  <Words>1527</Words>
  <Application>Microsoft Macintosh PowerPoint</Application>
  <PresentationFormat>Widescreen</PresentationFormat>
  <Paragraphs>280</Paragraphs>
  <Slides>32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Aptos</vt:lpstr>
      <vt:lpstr>Aptos Display</vt:lpstr>
      <vt:lpstr>Aptos Narrow</vt:lpstr>
      <vt:lpstr>Arial</vt:lpstr>
      <vt:lpstr>Garamond</vt:lpstr>
      <vt:lpstr>Roboto</vt:lpstr>
      <vt:lpstr>office theme</vt:lpstr>
      <vt:lpstr>Thermo-mechanical analysis of a computer CPU cooling system Finite Element Analysis 12.16.2024  Elan Fullmer </vt:lpstr>
      <vt:lpstr>Problem Definition</vt:lpstr>
      <vt:lpstr>Material Properties</vt:lpstr>
      <vt:lpstr>Part 1 Steady State Thermal Response</vt:lpstr>
      <vt:lpstr>Model and Mesh</vt:lpstr>
      <vt:lpstr>Boundary Conditions, Steady State Thermal</vt:lpstr>
      <vt:lpstr>Results, Full Body</vt:lpstr>
      <vt:lpstr>Temperature Contour Plots, Individual Components</vt:lpstr>
      <vt:lpstr>Heat Flux Contour Plots, Individual Components</vt:lpstr>
      <vt:lpstr>Discussion I</vt:lpstr>
      <vt:lpstr>Part 2 Full Body Thermal-Structural Analysis</vt:lpstr>
      <vt:lpstr>Boundary Conditions, Thermal-Structural</vt:lpstr>
      <vt:lpstr>Results,  Full Body</vt:lpstr>
      <vt:lpstr>Von Mises Plots, Individual Components</vt:lpstr>
      <vt:lpstr>Total Deformation Plots, Individual Components</vt:lpstr>
      <vt:lpstr>Safety Factor Contours, Individual Components</vt:lpstr>
      <vt:lpstr>Radial Deformation of Fan Component</vt:lpstr>
      <vt:lpstr>Part 3 Periodic Structural Analysis of Fan</vt:lpstr>
      <vt:lpstr>Model and Mesh</vt:lpstr>
      <vt:lpstr>Boundary Conditions, Periodic Structural </vt:lpstr>
      <vt:lpstr>Results, Periodic Structural I</vt:lpstr>
      <vt:lpstr>Results, Periodic Structural II</vt:lpstr>
      <vt:lpstr>Discussion II</vt:lpstr>
      <vt:lpstr>Parametric Analysis of Fan Rotational Velocity</vt:lpstr>
      <vt:lpstr>RPM vs Maximum Von Mises Stress</vt:lpstr>
      <vt:lpstr>Minimum Safety Factor of 1.5</vt:lpstr>
      <vt:lpstr>Part 4 Modal Analysis of the Fan Component</vt:lpstr>
      <vt:lpstr>Model and Mesh</vt:lpstr>
      <vt:lpstr>Boundary Condition</vt:lpstr>
      <vt:lpstr>Results:   Natural Frequencies</vt:lpstr>
      <vt:lpstr>Mode shape Deformation Contours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Thermo-mechanical analysis of a computer CPU cooling system  Elan Fullmer 12/16/2024</dc:title>
  <dc:creator>Elan Fullmer</dc:creator>
  <cp:lastModifiedBy>Elan Fullmer</cp:lastModifiedBy>
  <cp:revision>219</cp:revision>
  <dcterms:created xsi:type="dcterms:W3CDTF">2024-11-19T14:29:35Z</dcterms:created>
  <dcterms:modified xsi:type="dcterms:W3CDTF">2025-06-26T09:30:40Z</dcterms:modified>
</cp:coreProperties>
</file>